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66" r:id="rId3"/>
    <p:sldId id="259" r:id="rId4"/>
    <p:sldId id="268" r:id="rId5"/>
    <p:sldId id="269" r:id="rId6"/>
    <p:sldId id="267" r:id="rId7"/>
    <p:sldId id="278" r:id="rId8"/>
    <p:sldId id="270" r:id="rId9"/>
    <p:sldId id="260" r:id="rId10"/>
    <p:sldId id="271" r:id="rId11"/>
    <p:sldId id="272" r:id="rId12"/>
    <p:sldId id="273" r:id="rId13"/>
    <p:sldId id="274" r:id="rId14"/>
    <p:sldId id="275" r:id="rId15"/>
    <p:sldId id="276" r:id="rId16"/>
    <p:sldId id="277" r:id="rId17"/>
    <p:sldId id="257" r:id="rId18"/>
    <p:sldId id="263" r:id="rId19"/>
    <p:sldId id="264" r:id="rId20"/>
    <p:sldId id="261" r:id="rId21"/>
    <p:sldId id="265" r:id="rId22"/>
  </p:sldIdLst>
  <p:sldSz cx="9144000" cy="6858000" type="screen4x3"/>
  <p:notesSz cx="9945688" cy="6811963"/>
  <p:defaultTextStyle>
    <a:defPPr>
      <a:defRPr lang="en-GB"/>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810"/>
    <p:restoredTop sz="90909"/>
  </p:normalViewPr>
  <p:slideViewPr>
    <p:cSldViewPr>
      <p:cViewPr varScale="1">
        <p:scale>
          <a:sx n="86" d="100"/>
          <a:sy n="86" d="100"/>
        </p:scale>
        <p:origin x="208" y="6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D5C9146-5835-D54D-B95E-D19840EFA518}"/>
              </a:ext>
            </a:extLst>
          </p:cNvPr>
          <p:cNvSpPr>
            <a:spLocks noGrp="1"/>
          </p:cNvSpPr>
          <p:nvPr>
            <p:ph type="hdr" sz="quarter"/>
          </p:nvPr>
        </p:nvSpPr>
        <p:spPr>
          <a:xfrm>
            <a:off x="0" y="0"/>
            <a:ext cx="4310063" cy="341313"/>
          </a:xfrm>
          <a:prstGeom prst="rect">
            <a:avLst/>
          </a:prstGeom>
        </p:spPr>
        <p:txBody>
          <a:bodyPr vert="horz" lIns="91440" tIns="45720" rIns="91440" bIns="45720" rtlCol="0"/>
          <a:lstStyle>
            <a:lvl1pPr algn="l">
              <a:defRPr sz="1200">
                <a:latin typeface="Times New Roman" charset="0"/>
              </a:defRPr>
            </a:lvl1pPr>
          </a:lstStyle>
          <a:p>
            <a:pPr>
              <a:defRPr/>
            </a:pPr>
            <a:endParaRPr lang="en-GB"/>
          </a:p>
        </p:txBody>
      </p:sp>
      <p:sp>
        <p:nvSpPr>
          <p:cNvPr id="3" name="Date Placeholder 2">
            <a:extLst>
              <a:ext uri="{FF2B5EF4-FFF2-40B4-BE49-F238E27FC236}">
                <a16:creationId xmlns:a16="http://schemas.microsoft.com/office/drawing/2014/main" id="{0518B4AD-D2ED-C449-8826-2D0F025E0B5B}"/>
              </a:ext>
            </a:extLst>
          </p:cNvPr>
          <p:cNvSpPr>
            <a:spLocks noGrp="1"/>
          </p:cNvSpPr>
          <p:nvPr>
            <p:ph type="dt" sz="quarter" idx="1"/>
          </p:nvPr>
        </p:nvSpPr>
        <p:spPr>
          <a:xfrm>
            <a:off x="5634038" y="0"/>
            <a:ext cx="4310062" cy="341313"/>
          </a:xfrm>
          <a:prstGeom prst="rect">
            <a:avLst/>
          </a:prstGeom>
        </p:spPr>
        <p:txBody>
          <a:bodyPr vert="horz" lIns="91440" tIns="45720" rIns="91440" bIns="45720" rtlCol="0"/>
          <a:lstStyle>
            <a:lvl1pPr algn="r">
              <a:defRPr sz="1200">
                <a:latin typeface="Times New Roman" charset="0"/>
              </a:defRPr>
            </a:lvl1pPr>
          </a:lstStyle>
          <a:p>
            <a:pPr>
              <a:defRPr/>
            </a:pPr>
            <a:fld id="{F74B8565-35FE-4440-9377-0224293AB61D}" type="datetimeFigureOut">
              <a:rPr lang="en-GB"/>
              <a:pPr>
                <a:defRPr/>
              </a:pPr>
              <a:t>11/12/2020</a:t>
            </a:fld>
            <a:endParaRPr lang="en-GB"/>
          </a:p>
        </p:txBody>
      </p:sp>
      <p:sp>
        <p:nvSpPr>
          <p:cNvPr id="4" name="Footer Placeholder 3">
            <a:extLst>
              <a:ext uri="{FF2B5EF4-FFF2-40B4-BE49-F238E27FC236}">
                <a16:creationId xmlns:a16="http://schemas.microsoft.com/office/drawing/2014/main" id="{D6EBAA73-E39F-524E-89F8-BA32E2266BF2}"/>
              </a:ext>
            </a:extLst>
          </p:cNvPr>
          <p:cNvSpPr>
            <a:spLocks noGrp="1"/>
          </p:cNvSpPr>
          <p:nvPr>
            <p:ph type="ftr" sz="quarter" idx="2"/>
          </p:nvPr>
        </p:nvSpPr>
        <p:spPr>
          <a:xfrm>
            <a:off x="0" y="6470650"/>
            <a:ext cx="4310063" cy="339725"/>
          </a:xfrm>
          <a:prstGeom prst="rect">
            <a:avLst/>
          </a:prstGeom>
        </p:spPr>
        <p:txBody>
          <a:bodyPr vert="horz" lIns="91440" tIns="45720" rIns="91440" bIns="45720" rtlCol="0" anchor="b"/>
          <a:lstStyle>
            <a:lvl1pPr algn="l">
              <a:defRPr sz="1200">
                <a:latin typeface="Times New Roman" charset="0"/>
              </a:defRPr>
            </a:lvl1pPr>
          </a:lstStyle>
          <a:p>
            <a:pPr>
              <a:defRPr/>
            </a:pPr>
            <a:endParaRPr lang="en-GB"/>
          </a:p>
        </p:txBody>
      </p:sp>
      <p:sp>
        <p:nvSpPr>
          <p:cNvPr id="5" name="Slide Number Placeholder 4">
            <a:extLst>
              <a:ext uri="{FF2B5EF4-FFF2-40B4-BE49-F238E27FC236}">
                <a16:creationId xmlns:a16="http://schemas.microsoft.com/office/drawing/2014/main" id="{5E88DD6B-7D4E-144F-992D-3D3DCF71C025}"/>
              </a:ext>
            </a:extLst>
          </p:cNvPr>
          <p:cNvSpPr>
            <a:spLocks noGrp="1"/>
          </p:cNvSpPr>
          <p:nvPr>
            <p:ph type="sldNum" sz="quarter" idx="3"/>
          </p:nvPr>
        </p:nvSpPr>
        <p:spPr>
          <a:xfrm>
            <a:off x="5634038" y="6470650"/>
            <a:ext cx="4310062" cy="33972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5F2A55A-1E5A-5948-9B80-36610AEC0841}" type="slidenum">
              <a:rPr lang="en-GB" altLang="en-US"/>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52F19D-1A49-E449-95BC-98D87487D6E3}"/>
              </a:ext>
            </a:extLst>
          </p:cNvPr>
          <p:cNvSpPr>
            <a:spLocks noGrp="1"/>
          </p:cNvSpPr>
          <p:nvPr>
            <p:ph type="hdr" sz="quarter"/>
          </p:nvPr>
        </p:nvSpPr>
        <p:spPr>
          <a:xfrm>
            <a:off x="0" y="0"/>
            <a:ext cx="4310063" cy="341313"/>
          </a:xfrm>
          <a:prstGeom prst="rect">
            <a:avLst/>
          </a:prstGeom>
        </p:spPr>
        <p:txBody>
          <a:bodyPr vert="horz" lIns="91440" tIns="45720" rIns="91440" bIns="45720" rtlCol="0"/>
          <a:lstStyle>
            <a:lvl1pPr algn="l">
              <a:defRPr sz="1200">
                <a:latin typeface="Times New Roman" charset="0"/>
              </a:defRPr>
            </a:lvl1pPr>
          </a:lstStyle>
          <a:p>
            <a:pPr>
              <a:defRPr/>
            </a:pPr>
            <a:endParaRPr lang="en-GB"/>
          </a:p>
        </p:txBody>
      </p:sp>
      <p:sp>
        <p:nvSpPr>
          <p:cNvPr id="3" name="Date Placeholder 2">
            <a:extLst>
              <a:ext uri="{FF2B5EF4-FFF2-40B4-BE49-F238E27FC236}">
                <a16:creationId xmlns:a16="http://schemas.microsoft.com/office/drawing/2014/main" id="{4843A322-956A-1749-8B38-1D70B246C01B}"/>
              </a:ext>
            </a:extLst>
          </p:cNvPr>
          <p:cNvSpPr>
            <a:spLocks noGrp="1"/>
          </p:cNvSpPr>
          <p:nvPr>
            <p:ph type="dt" idx="1"/>
          </p:nvPr>
        </p:nvSpPr>
        <p:spPr>
          <a:xfrm>
            <a:off x="5634038" y="0"/>
            <a:ext cx="4310062" cy="341313"/>
          </a:xfrm>
          <a:prstGeom prst="rect">
            <a:avLst/>
          </a:prstGeom>
        </p:spPr>
        <p:txBody>
          <a:bodyPr vert="horz" lIns="91440" tIns="45720" rIns="91440" bIns="45720" rtlCol="0"/>
          <a:lstStyle>
            <a:lvl1pPr algn="r">
              <a:defRPr sz="1200">
                <a:latin typeface="Times New Roman" charset="0"/>
              </a:defRPr>
            </a:lvl1pPr>
          </a:lstStyle>
          <a:p>
            <a:pPr>
              <a:defRPr/>
            </a:pPr>
            <a:fld id="{B5E787C6-00F8-B14A-B2C8-2B843C4EAE6B}" type="datetimeFigureOut">
              <a:rPr lang="en-GB"/>
              <a:pPr>
                <a:defRPr/>
              </a:pPr>
              <a:t>11/12/2020</a:t>
            </a:fld>
            <a:endParaRPr lang="en-GB"/>
          </a:p>
        </p:txBody>
      </p:sp>
      <p:sp>
        <p:nvSpPr>
          <p:cNvPr id="4" name="Slide Image Placeholder 3">
            <a:extLst>
              <a:ext uri="{FF2B5EF4-FFF2-40B4-BE49-F238E27FC236}">
                <a16:creationId xmlns:a16="http://schemas.microsoft.com/office/drawing/2014/main" id="{B02D4614-D796-DF41-BA92-657B77CF4E9A}"/>
              </a:ext>
            </a:extLst>
          </p:cNvPr>
          <p:cNvSpPr>
            <a:spLocks noGrp="1" noRot="1" noChangeAspect="1"/>
          </p:cNvSpPr>
          <p:nvPr>
            <p:ph type="sldImg" idx="2"/>
          </p:nvPr>
        </p:nvSpPr>
        <p:spPr>
          <a:xfrm>
            <a:off x="3270250" y="511175"/>
            <a:ext cx="3405188" cy="2554288"/>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608A212F-61E7-A64D-84F8-B5DA5DA8D9B8}"/>
              </a:ext>
            </a:extLst>
          </p:cNvPr>
          <p:cNvSpPr>
            <a:spLocks noGrp="1"/>
          </p:cNvSpPr>
          <p:nvPr>
            <p:ph type="body" sz="quarter" idx="3"/>
          </p:nvPr>
        </p:nvSpPr>
        <p:spPr>
          <a:xfrm>
            <a:off x="995363" y="3235325"/>
            <a:ext cx="7956550" cy="306546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8E637FB7-9AB3-3444-B6C6-B4B154F54905}"/>
              </a:ext>
            </a:extLst>
          </p:cNvPr>
          <p:cNvSpPr>
            <a:spLocks noGrp="1"/>
          </p:cNvSpPr>
          <p:nvPr>
            <p:ph type="ftr" sz="quarter" idx="4"/>
          </p:nvPr>
        </p:nvSpPr>
        <p:spPr>
          <a:xfrm>
            <a:off x="0" y="6469063"/>
            <a:ext cx="4310063" cy="341312"/>
          </a:xfrm>
          <a:prstGeom prst="rect">
            <a:avLst/>
          </a:prstGeom>
        </p:spPr>
        <p:txBody>
          <a:bodyPr vert="horz" lIns="91440" tIns="45720" rIns="91440" bIns="45720" rtlCol="0" anchor="b"/>
          <a:lstStyle>
            <a:lvl1pPr algn="l">
              <a:defRPr sz="1200">
                <a:latin typeface="Times New Roman" charset="0"/>
              </a:defRPr>
            </a:lvl1pPr>
          </a:lstStyle>
          <a:p>
            <a:pPr>
              <a:defRPr/>
            </a:pPr>
            <a:endParaRPr lang="en-GB"/>
          </a:p>
        </p:txBody>
      </p:sp>
      <p:sp>
        <p:nvSpPr>
          <p:cNvPr id="7" name="Slide Number Placeholder 6">
            <a:extLst>
              <a:ext uri="{FF2B5EF4-FFF2-40B4-BE49-F238E27FC236}">
                <a16:creationId xmlns:a16="http://schemas.microsoft.com/office/drawing/2014/main" id="{D0A77C6F-AAE9-E74E-8B1E-D343A7A932A5}"/>
              </a:ext>
            </a:extLst>
          </p:cNvPr>
          <p:cNvSpPr>
            <a:spLocks noGrp="1"/>
          </p:cNvSpPr>
          <p:nvPr>
            <p:ph type="sldNum" sz="quarter" idx="5"/>
          </p:nvPr>
        </p:nvSpPr>
        <p:spPr>
          <a:xfrm>
            <a:off x="5634038" y="6469063"/>
            <a:ext cx="4310062" cy="34131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44CAE20-1542-6F4C-9E23-F7F8907367C9}"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4CAE20-1542-6F4C-9E23-F7F8907367C9}" type="slidenum">
              <a:rPr lang="en-GB" altLang="en-US" smtClean="0"/>
              <a:pPr/>
              <a:t>1</a:t>
            </a:fld>
            <a:endParaRPr lang="en-GB" altLang="en-US"/>
          </a:p>
        </p:txBody>
      </p:sp>
    </p:spTree>
    <p:extLst>
      <p:ext uri="{BB962C8B-B14F-4D97-AF65-F5344CB8AC3E}">
        <p14:creationId xmlns:p14="http://schemas.microsoft.com/office/powerpoint/2010/main" val="2312705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E531FE29-B0F4-504A-BD1A-F3560E9D1A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AF90E4E3-4BE4-6945-92C2-D33CC2B637A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556" name="Slide Number Placeholder 3">
            <a:extLst>
              <a:ext uri="{FF2B5EF4-FFF2-40B4-BE49-F238E27FC236}">
                <a16:creationId xmlns:a16="http://schemas.microsoft.com/office/drawing/2014/main" id="{4C9B7DAA-6472-1446-874D-067B9A6BD8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D958DB6-BCB7-6C48-99DB-D8CC1089CAAB}" type="slidenum">
              <a:rPr lang="en-GB" altLang="en-US" sz="1200"/>
              <a:pPr eaLnBrk="1" hangingPunct="1"/>
              <a:t>5</a:t>
            </a:fld>
            <a:endParaRPr lang="en-GB"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970464985"/>
      </p:ext>
    </p:extLst>
  </p:cSld>
  <p:clrMapOvr>
    <a:masterClrMapping/>
  </p:clrMapOvr>
  <p:transition spd="slow">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21528186"/>
      </p:ext>
    </p:extLst>
  </p:cSld>
  <p:clrMapOvr>
    <a:masterClrMapping/>
  </p:clrMapOvr>
  <p:transition spd="slow">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84347081"/>
      </p:ext>
    </p:extLst>
  </p:cSld>
  <p:clrMapOvr>
    <a:masterClrMapping/>
  </p:clrMapOvr>
  <p:transition spd="slow">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59373961"/>
      </p:ext>
    </p:extLst>
  </p:cSld>
  <p:clrMapOvr>
    <a:masterClrMapping/>
  </p:clrMapOvr>
  <p:transition spd="slow">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86845407"/>
      </p:ext>
    </p:extLst>
  </p:cSld>
  <p:clrMapOvr>
    <a:masterClrMapping/>
  </p:clrMapOvr>
  <p:transition spd="slow">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849340028"/>
      </p:ext>
    </p:extLst>
  </p:cSld>
  <p:clrMapOvr>
    <a:masterClrMapping/>
  </p:clrMapOvr>
  <p:transition spd="slow">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3727771"/>
      </p:ext>
    </p:extLst>
  </p:cSld>
  <p:clrMapOvr>
    <a:masterClrMapping/>
  </p:clrMapOvr>
  <p:transition spd="slow">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97925135"/>
      </p:ext>
    </p:extLst>
  </p:cSld>
  <p:clrMapOvr>
    <a:masterClrMapping/>
  </p:clrMapOvr>
  <p:transition spd="slow">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56421274"/>
      </p:ext>
    </p:extLst>
  </p:cSld>
  <p:clrMapOvr>
    <a:masterClrMapping/>
  </p:clrMapOvr>
  <p:transition spd="slow">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5110838"/>
      </p:ext>
    </p:extLst>
  </p:cSld>
  <p:clrMapOvr>
    <a:masterClrMapping/>
  </p:clrMapOvr>
  <p:transition spd="slow">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66654872"/>
      </p:ext>
    </p:extLst>
  </p:cSld>
  <p:clrMapOvr>
    <a:masterClrMapping/>
  </p:clrMapOvr>
  <p:transition spd="slow">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9900"/>
        </a:solidFill>
        <a:effectLst/>
      </p:bgPr>
    </p:bg>
    <p:spTree>
      <p:nvGrpSpPr>
        <p:cNvPr id="1" name=""/>
        <p:cNvGrpSpPr/>
        <p:nvPr/>
      </p:nvGrpSpPr>
      <p:grpSpPr>
        <a:xfrm>
          <a:off x="0" y="0"/>
          <a:ext cx="0" cy="0"/>
          <a:chOff x="0" y="0"/>
          <a:chExt cx="0" cy="0"/>
        </a:xfrm>
      </p:grpSpPr>
      <p:sp>
        <p:nvSpPr>
          <p:cNvPr id="1026" name="Rectangle 7">
            <a:extLst>
              <a:ext uri="{FF2B5EF4-FFF2-40B4-BE49-F238E27FC236}">
                <a16:creationId xmlns:a16="http://schemas.microsoft.com/office/drawing/2014/main" id="{7C4AF99E-4E0E-E14A-AC2F-058F5A362521}"/>
              </a:ext>
            </a:extLst>
          </p:cNvPr>
          <p:cNvSpPr>
            <a:spLocks noChangeArrowheads="1"/>
          </p:cNvSpPr>
          <p:nvPr userDrawn="1"/>
        </p:nvSpPr>
        <p:spPr bwMode="auto">
          <a:xfrm>
            <a:off x="381000" y="304800"/>
            <a:ext cx="8458200" cy="6248400"/>
          </a:xfrm>
          <a:prstGeom prst="rect">
            <a:avLst/>
          </a:prstGeom>
          <a:noFill/>
          <a:ln w="76200" cmpd="tri">
            <a:solidFill>
              <a:srgbClr val="E51C07"/>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a:p>
        </p:txBody>
      </p:sp>
      <p:pic>
        <p:nvPicPr>
          <p:cNvPr id="1027" name="Picture 8" descr="http://www.jecris.com/TXT/NOEL/noel.gif">
            <a:hlinkClick r:id="" action="ppaction://noaction">
              <a:snd r:embed="rId13" name="chimes.wav"/>
            </a:hlinkClick>
            <a:extLst>
              <a:ext uri="{FF2B5EF4-FFF2-40B4-BE49-F238E27FC236}">
                <a16:creationId xmlns:a16="http://schemas.microsoft.com/office/drawing/2014/main" id="{AABDBE85-73B6-F34C-AC5F-FA8BCC466439}"/>
              </a:ext>
            </a:extLst>
          </p:cNvPr>
          <p:cNvPicPr>
            <a:picLocks noChangeAspect="1" noChangeArrowheads="1" noCrop="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800600" y="381000"/>
            <a:ext cx="38862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jecris.com/TXT/NOEL/index.html" TargetMode="External"/><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gif"/><Relationship Id="rId5" Type="http://schemas.openxmlformats.org/officeDocument/2006/relationships/audio" Target="../media/audio1.wav"/><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gif"/><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tnicholas.kids.us/stnic/images/pere-fouettard-wmaster.jpg" TargetMode="External"/><Relationship Id="rId1" Type="http://schemas.openxmlformats.org/officeDocument/2006/relationships/slideLayout" Target="../slideLayouts/slideLayout7.xml"/><Relationship Id="rId5" Type="http://schemas.openxmlformats.org/officeDocument/2006/relationships/image" Target="../media/image11.gif"/><Relationship Id="rId4" Type="http://schemas.openxmlformats.org/officeDocument/2006/relationships/image" Target="../media/image10.gif"/></Relationships>
</file>

<file path=ppt/slides/_rels/slide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4.gif"/><Relationship Id="rId4" Type="http://schemas.openxmlformats.org/officeDocument/2006/relationships/image" Target="../media/image13.gif"/></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hyperlink" Target="http://www.careyscards.com/Christmas.html#anchor1045546" TargetMode="External"/><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hyperlink" Target="http://www.jecris.com/TXT/NOEL/index.html"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gif"/></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3" Type="http://schemas.openxmlformats.org/officeDocument/2006/relationships/hyperlink" Target="http://www.jecris.com/TXT/NOEL/index.html"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5.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7.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5" descr="http://www.jecris.com/TXT/NOEL/bougienoel.gif">
            <a:hlinkClick r:id="rId3"/>
            <a:extLst>
              <a:ext uri="{FF2B5EF4-FFF2-40B4-BE49-F238E27FC236}">
                <a16:creationId xmlns:a16="http://schemas.microsoft.com/office/drawing/2014/main" id="{F8E84A4A-5122-4D4F-B230-F14AFDC4858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5562600"/>
            <a:ext cx="160020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7">
            <a:extLst>
              <a:ext uri="{FF2B5EF4-FFF2-40B4-BE49-F238E27FC236}">
                <a16:creationId xmlns:a16="http://schemas.microsoft.com/office/drawing/2014/main" id="{552AD8A4-E64D-944F-8DB7-1D90232FB5A4}"/>
              </a:ext>
            </a:extLst>
          </p:cNvPr>
          <p:cNvSpPr>
            <a:spLocks noChangeArrowheads="1"/>
          </p:cNvSpPr>
          <p:nvPr/>
        </p:nvSpPr>
        <p:spPr bwMode="auto">
          <a:xfrm>
            <a:off x="2571750" y="2743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pic>
        <p:nvPicPr>
          <p:cNvPr id="2052" name="Picture 8" descr="http://www.jecris.com/TXT/NOEL/noel.gif">
            <a:hlinkClick r:id="" action="ppaction://noaction">
              <a:snd r:embed="rId5" name="chimes.wav"/>
            </a:hlinkClick>
            <a:extLst>
              <a:ext uri="{FF2B5EF4-FFF2-40B4-BE49-F238E27FC236}">
                <a16:creationId xmlns:a16="http://schemas.microsoft.com/office/drawing/2014/main" id="{1F53DDD0-0E35-C243-8F3C-3449870B22AC}"/>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381000"/>
            <a:ext cx="495300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Rectangle 19">
            <a:extLst>
              <a:ext uri="{FF2B5EF4-FFF2-40B4-BE49-F238E27FC236}">
                <a16:creationId xmlns:a16="http://schemas.microsoft.com/office/drawing/2014/main" id="{554D63A4-46E3-8B43-93FF-310C5BF828E3}"/>
              </a:ext>
            </a:extLst>
          </p:cNvPr>
          <p:cNvSpPr>
            <a:spLocks noChangeArrowheads="1"/>
          </p:cNvSpPr>
          <p:nvPr/>
        </p:nvSpPr>
        <p:spPr bwMode="auto">
          <a:xfrm>
            <a:off x="381000" y="304800"/>
            <a:ext cx="8458200" cy="6248400"/>
          </a:xfrm>
          <a:prstGeom prst="rect">
            <a:avLst/>
          </a:prstGeom>
          <a:noFill/>
          <a:ln w="76200" cmpd="tri">
            <a:solidFill>
              <a:srgbClr val="E51C07"/>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pic>
        <p:nvPicPr>
          <p:cNvPr id="2054" name="Picture 21" descr="http://perso.wanadoo.fr/eloie/Illustrations_compte_rendus/deco_noel_cloches.gif">
            <a:extLst>
              <a:ext uri="{FF2B5EF4-FFF2-40B4-BE49-F238E27FC236}">
                <a16:creationId xmlns:a16="http://schemas.microsoft.com/office/drawing/2014/main" id="{B8EC374A-999C-DF4B-AFD8-3DA42AFA46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381000"/>
            <a:ext cx="2590800"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0" name="Text Box 22">
            <a:extLst>
              <a:ext uri="{FF2B5EF4-FFF2-40B4-BE49-F238E27FC236}">
                <a16:creationId xmlns:a16="http://schemas.microsoft.com/office/drawing/2014/main" id="{C262E46F-8CDC-3747-AD89-7BF725632B61}"/>
              </a:ext>
            </a:extLst>
          </p:cNvPr>
          <p:cNvSpPr txBox="1">
            <a:spLocks noChangeArrowheads="1"/>
          </p:cNvSpPr>
          <p:nvPr/>
        </p:nvSpPr>
        <p:spPr bwMode="auto">
          <a:xfrm>
            <a:off x="836722" y="2052569"/>
            <a:ext cx="77724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GB" altLang="en-US" sz="9600" b="1" dirty="0">
                <a:solidFill>
                  <a:srgbClr val="C00000"/>
                </a:solidFill>
                <a:effectLst>
                  <a:outerShdw blurRad="38100" dist="38100" dir="2700000" algn="tl">
                    <a:srgbClr val="000000"/>
                  </a:outerShdw>
                </a:effectLst>
                <a:latin typeface="Edwardian Script ITC" panose="030303020407070D0804" pitchFamily="66" charset="77"/>
              </a:rPr>
              <a:t>No</a:t>
            </a:r>
            <a:r>
              <a:rPr lang="en-GB" altLang="en-US" sz="9600" b="1" dirty="0">
                <a:solidFill>
                  <a:srgbClr val="C00000"/>
                </a:solidFill>
                <a:effectLst>
                  <a:outerShdw blurRad="38100" dist="38100" dir="2700000" algn="tl">
                    <a:srgbClr val="000000"/>
                  </a:outerShdw>
                </a:effectLst>
                <a:latin typeface="Edwardian Script ITC" panose="030303020407070D0804" pitchFamily="66" charset="77"/>
                <a:cs typeface="Times New Roman" charset="0"/>
              </a:rPr>
              <a:t>ël  </a:t>
            </a:r>
            <a:r>
              <a:rPr lang="en-GB" altLang="en-US" sz="9600" b="1" dirty="0" err="1">
                <a:solidFill>
                  <a:srgbClr val="C00000"/>
                </a:solidFill>
                <a:effectLst>
                  <a:outerShdw blurRad="38100" dist="38100" dir="2700000" algn="tl">
                    <a:srgbClr val="000000"/>
                  </a:outerShdw>
                </a:effectLst>
                <a:latin typeface="Edwardian Script ITC" panose="030303020407070D0804" pitchFamily="66" charset="77"/>
                <a:cs typeface="Times New Roman" charset="0"/>
              </a:rPr>
              <a:t>en</a:t>
            </a:r>
            <a:r>
              <a:rPr lang="en-GB" altLang="en-US" sz="9600" b="1" dirty="0">
                <a:solidFill>
                  <a:srgbClr val="C00000"/>
                </a:solidFill>
                <a:effectLst>
                  <a:outerShdw blurRad="38100" dist="38100" dir="2700000" algn="tl">
                    <a:srgbClr val="000000"/>
                  </a:outerShdw>
                </a:effectLst>
                <a:latin typeface="Edwardian Script ITC" panose="030303020407070D0804" pitchFamily="66" charset="77"/>
                <a:cs typeface="Times New Roman" charset="0"/>
              </a:rPr>
              <a:t> France</a:t>
            </a:r>
            <a:r>
              <a:rPr lang="en-GB" altLang="en-US" sz="9600" dirty="0">
                <a:solidFill>
                  <a:srgbClr val="C00000"/>
                </a:solidFill>
                <a:effectLst>
                  <a:outerShdw blurRad="38100" dist="38100" dir="2700000" algn="tl">
                    <a:srgbClr val="000000"/>
                  </a:outerShdw>
                </a:effectLst>
                <a:latin typeface="Edwardian Script ITC" panose="030303020407070D0804" pitchFamily="66" charset="77"/>
                <a:cs typeface="Times New Roman" charset="0"/>
                <a:sym typeface="Wingdings 2" pitchFamily="18" charset="2"/>
              </a:rPr>
              <a:t> </a:t>
            </a:r>
          </a:p>
          <a:p>
            <a:pPr algn="ctr">
              <a:spcBef>
                <a:spcPct val="50000"/>
              </a:spcBef>
              <a:defRPr/>
            </a:pPr>
            <a:r>
              <a:rPr lang="en-GB" altLang="en-US" sz="2800" dirty="0">
                <a:solidFill>
                  <a:srgbClr val="E51C07"/>
                </a:solidFill>
                <a:effectLst>
                  <a:outerShdw blurRad="38100" dist="38100" dir="2700000" algn="tl">
                    <a:srgbClr val="000000"/>
                  </a:outerShdw>
                </a:effectLst>
                <a:latin typeface="French Script MT" pitchFamily="66" charset="0"/>
                <a:cs typeface="Times New Roman" charset="0"/>
                <a:sym typeface="Wingdings 2" pitchFamily="18" charset="2"/>
              </a:rPr>
              <a:t></a:t>
            </a:r>
            <a:endParaRPr lang="en-GB" altLang="en-US" sz="2800" dirty="0">
              <a:solidFill>
                <a:srgbClr val="E51C07"/>
              </a:solidFill>
              <a:effectLst>
                <a:outerShdw blurRad="38100" dist="38100" dir="2700000" algn="tl">
                  <a:srgbClr val="000000"/>
                </a:outerShdw>
              </a:effectLst>
              <a:latin typeface="French Script MT" pitchFamily="66" charset="0"/>
              <a:cs typeface="Times New Roman" charset="0"/>
            </a:endParaRPr>
          </a:p>
          <a:p>
            <a:pPr algn="ctr">
              <a:defRPr/>
            </a:pPr>
            <a:r>
              <a:rPr lang="en-GB" altLang="en-US" sz="7200" b="1" dirty="0">
                <a:solidFill>
                  <a:srgbClr val="C00000"/>
                </a:solidFill>
                <a:effectLst>
                  <a:outerShdw blurRad="38100" dist="38100" dir="2700000" algn="tl">
                    <a:srgbClr val="000000"/>
                  </a:outerShdw>
                </a:effectLst>
                <a:latin typeface="Edwardian Script ITC" panose="030303020407070D0804" pitchFamily="66" charset="77"/>
                <a:cs typeface="Times New Roman" charset="0"/>
              </a:rPr>
              <a:t>Christmas in France</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70"/>
                                        </p:tgtEl>
                                        <p:attrNameLst>
                                          <p:attrName>style.visibility</p:attrName>
                                        </p:attrNameLst>
                                      </p:cBhvr>
                                      <p:to>
                                        <p:strVal val="visible"/>
                                      </p:to>
                                    </p:set>
                                    <p:animEffect transition="in" filter="dissolve">
                                      <p:cBhvr>
                                        <p:cTn id="7" dur="500"/>
                                        <p:tgtEl>
                                          <p:spTgt spid="20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0"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Rectangle 3">
            <a:extLst>
              <a:ext uri="{FF2B5EF4-FFF2-40B4-BE49-F238E27FC236}">
                <a16:creationId xmlns:a16="http://schemas.microsoft.com/office/drawing/2014/main" id="{6D9A602E-22CB-4948-9601-0CD3DE2ADE2B}"/>
              </a:ext>
            </a:extLst>
          </p:cNvPr>
          <p:cNvSpPr>
            <a:spLocks noGrp="1" noChangeArrowheads="1"/>
          </p:cNvSpPr>
          <p:nvPr>
            <p:ph type="title" idx="4294967295"/>
          </p:nvPr>
        </p:nvSpPr>
        <p:spPr bwMode="auto">
          <a:xfrm>
            <a:off x="762000" y="1981200"/>
            <a:ext cx="7772400" cy="20574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GB" altLang="en-US" sz="2000" dirty="0">
                <a:solidFill>
                  <a:schemeClr val="bg1"/>
                </a:solidFill>
                <a:latin typeface="Arial" panose="020B0604020202020204" pitchFamily="34" charset="0"/>
                <a:cs typeface="Arial" panose="020B0604020202020204" pitchFamily="34" charset="0"/>
              </a:rPr>
              <a:t>The celebration of Christmas in France varies between regions and between families. Some celebrate Christmas on 25</a:t>
            </a:r>
            <a:r>
              <a:rPr lang="en-GB" altLang="en-US" sz="2000" baseline="30000" dirty="0">
                <a:solidFill>
                  <a:schemeClr val="bg1"/>
                </a:solidFill>
                <a:latin typeface="Arial" panose="020B0604020202020204" pitchFamily="34" charset="0"/>
                <a:cs typeface="Arial" panose="020B0604020202020204" pitchFamily="34" charset="0"/>
              </a:rPr>
              <a:t>th</a:t>
            </a:r>
            <a:r>
              <a:rPr lang="en-GB" altLang="en-US" sz="2000" dirty="0">
                <a:solidFill>
                  <a:schemeClr val="bg1"/>
                </a:solidFill>
                <a:latin typeface="Arial" panose="020B0604020202020204" pitchFamily="34" charset="0"/>
                <a:cs typeface="Arial" panose="020B0604020202020204" pitchFamily="34" charset="0"/>
              </a:rPr>
              <a:t> December, which is a bank holiday. Many families have their Christmas meal on the evening of 24</a:t>
            </a:r>
            <a:r>
              <a:rPr lang="en-GB" altLang="en-US" sz="2000" baseline="30000" dirty="0">
                <a:solidFill>
                  <a:schemeClr val="bg1"/>
                </a:solidFill>
                <a:latin typeface="Arial" panose="020B0604020202020204" pitchFamily="34" charset="0"/>
                <a:cs typeface="Arial" panose="020B0604020202020204" pitchFamily="34" charset="0"/>
              </a:rPr>
              <a:t>th</a:t>
            </a:r>
            <a:r>
              <a:rPr lang="en-GB" altLang="en-US" sz="2000" dirty="0">
                <a:solidFill>
                  <a:schemeClr val="bg1"/>
                </a:solidFill>
                <a:latin typeface="Arial" panose="020B0604020202020204" pitchFamily="34" charset="0"/>
                <a:cs typeface="Arial" panose="020B0604020202020204" pitchFamily="34" charset="0"/>
              </a:rPr>
              <a:t> December (Christmas Eve). It is called </a:t>
            </a:r>
            <a:r>
              <a:rPr lang="en-GB" altLang="en-US" sz="2000" i="1" dirty="0">
                <a:solidFill>
                  <a:schemeClr val="bg1"/>
                </a:solidFill>
                <a:latin typeface="Arial" panose="020B0604020202020204" pitchFamily="34" charset="0"/>
                <a:cs typeface="Arial" panose="020B0604020202020204" pitchFamily="34" charset="0"/>
              </a:rPr>
              <a:t>Le </a:t>
            </a:r>
            <a:r>
              <a:rPr lang="en-GB" altLang="en-US" sz="2000" i="1" dirty="0" err="1">
                <a:solidFill>
                  <a:schemeClr val="bg1"/>
                </a:solidFill>
                <a:latin typeface="Arial" panose="020B0604020202020204" pitchFamily="34" charset="0"/>
                <a:cs typeface="Arial" panose="020B0604020202020204" pitchFamily="34" charset="0"/>
              </a:rPr>
              <a:t>Réveillon</a:t>
            </a:r>
            <a:r>
              <a:rPr lang="en-GB" altLang="en-US" sz="2000" dirty="0">
                <a:solidFill>
                  <a:schemeClr val="bg1"/>
                </a:solidFill>
                <a:latin typeface="Arial" panose="020B0604020202020204" pitchFamily="34" charset="0"/>
                <a:cs typeface="Arial" panose="020B0604020202020204" pitchFamily="34" charset="0"/>
              </a:rPr>
              <a:t>. (from the verb se </a:t>
            </a:r>
            <a:r>
              <a:rPr lang="en-GB" altLang="en-US" sz="2000" dirty="0" err="1">
                <a:solidFill>
                  <a:schemeClr val="bg1"/>
                </a:solidFill>
                <a:latin typeface="Arial" panose="020B0604020202020204" pitchFamily="34" charset="0"/>
                <a:cs typeface="Arial" panose="020B0604020202020204" pitchFamily="34" charset="0"/>
              </a:rPr>
              <a:t>réveiller</a:t>
            </a:r>
            <a:r>
              <a:rPr lang="en-GB" altLang="en-US" sz="2000" dirty="0">
                <a:solidFill>
                  <a:schemeClr val="bg1"/>
                </a:solidFill>
                <a:latin typeface="Arial" panose="020B0604020202020204" pitchFamily="34" charset="0"/>
                <a:cs typeface="Arial" panose="020B0604020202020204" pitchFamily="34" charset="0"/>
              </a:rPr>
              <a:t> – to wake up. Traditionally people have to stay up to be able to attend the Christmas mass).</a:t>
            </a:r>
          </a:p>
        </p:txBody>
      </p:sp>
      <p:pic>
        <p:nvPicPr>
          <p:cNvPr id="3075" name="Picture 5" descr="C:\Documents and Settings\PGCE.NORASLAPTOP\My Documents\Noel a GNB - 7.jpg">
            <a:extLst>
              <a:ext uri="{FF2B5EF4-FFF2-40B4-BE49-F238E27FC236}">
                <a16:creationId xmlns:a16="http://schemas.microsoft.com/office/drawing/2014/main" id="{05C75E0A-4D94-B44D-8CEA-86ABC8C273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4343400"/>
            <a:ext cx="25146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6" descr="C:\Documents and Settings\PGCE.NORASLAPTOP\My Documents\Noel a GNB - 9.jpg">
            <a:extLst>
              <a:ext uri="{FF2B5EF4-FFF2-40B4-BE49-F238E27FC236}">
                <a16:creationId xmlns:a16="http://schemas.microsoft.com/office/drawing/2014/main" id="{4315FFE4-2050-9A4D-B1E1-7C9012CCDF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267200"/>
            <a:ext cx="2590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8" descr="http://hcg.free.fr/www/_images/GNB/gnb-sous-neige.jpg">
            <a:extLst>
              <a:ext uri="{FF2B5EF4-FFF2-40B4-BE49-F238E27FC236}">
                <a16:creationId xmlns:a16="http://schemas.microsoft.com/office/drawing/2014/main" id="{237B26F0-7345-9C47-83B8-7A6400F3AE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572000"/>
            <a:ext cx="2362200"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2" descr="http://framboise781.free.fr/Noel/maisonnoel01.gif">
            <a:extLst>
              <a:ext uri="{FF2B5EF4-FFF2-40B4-BE49-F238E27FC236}">
                <a16:creationId xmlns:a16="http://schemas.microsoft.com/office/drawing/2014/main" id="{C22A98E1-918B-774C-8673-41A269A121C7}"/>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609600" y="381000"/>
            <a:ext cx="190500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p:cTn id="7" dur="500" fill="hold"/>
                                        <p:tgtEl>
                                          <p:spTgt spid="12291"/>
                                        </p:tgtEl>
                                        <p:attrNameLst>
                                          <p:attrName>ppt_w</p:attrName>
                                        </p:attrNameLst>
                                      </p:cBhvr>
                                      <p:tavLst>
                                        <p:tav tm="0">
                                          <p:val>
                                            <p:fltVal val="0"/>
                                          </p:val>
                                        </p:tav>
                                        <p:tav tm="100000">
                                          <p:val>
                                            <p:strVal val="#ppt_w"/>
                                          </p:val>
                                        </p:tav>
                                      </p:tavLst>
                                    </p:anim>
                                    <p:anim calcmode="lin" valueType="num">
                                      <p:cBhvr>
                                        <p:cTn id="8" dur="500" fill="hold"/>
                                        <p:tgtEl>
                                          <p:spTgt spid="122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8" name="Rectangle 8">
            <a:extLst>
              <a:ext uri="{FF2B5EF4-FFF2-40B4-BE49-F238E27FC236}">
                <a16:creationId xmlns:a16="http://schemas.microsoft.com/office/drawing/2014/main" id="{39EB6514-5EC0-6E49-9563-34BFD66AD709}"/>
              </a:ext>
            </a:extLst>
          </p:cNvPr>
          <p:cNvSpPr>
            <a:spLocks noGrp="1" noChangeArrowheads="1"/>
          </p:cNvSpPr>
          <p:nvPr>
            <p:ph type="title" idx="4294967295"/>
          </p:nvPr>
        </p:nvSpPr>
        <p:spPr bwMode="auto">
          <a:xfrm>
            <a:off x="3276600" y="1828800"/>
            <a:ext cx="5410200" cy="45720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GB" altLang="en-US" sz="2200" dirty="0">
                <a:solidFill>
                  <a:schemeClr val="bg1"/>
                </a:solidFill>
                <a:latin typeface="Arial" panose="020B0604020202020204" pitchFamily="34" charset="0"/>
                <a:cs typeface="Arial" panose="020B0604020202020204" pitchFamily="34" charset="0"/>
              </a:rPr>
              <a:t>In the east (Alsace and Lorraine) and north of France, (as well as in Belgium, Germany, the Netherlands, Austria and Poland) the Christmas season begins on 6</a:t>
            </a:r>
            <a:r>
              <a:rPr lang="en-GB" altLang="en-US" sz="2200" baseline="30000" dirty="0">
                <a:solidFill>
                  <a:schemeClr val="bg1"/>
                </a:solidFill>
                <a:latin typeface="Arial" panose="020B0604020202020204" pitchFamily="34" charset="0"/>
                <a:cs typeface="Arial" panose="020B0604020202020204" pitchFamily="34" charset="0"/>
              </a:rPr>
              <a:t>th</a:t>
            </a:r>
            <a:r>
              <a:rPr lang="en-GB" altLang="en-US" sz="2200" dirty="0">
                <a:solidFill>
                  <a:schemeClr val="bg1"/>
                </a:solidFill>
                <a:latin typeface="Arial" panose="020B0604020202020204" pitchFamily="34" charset="0"/>
                <a:cs typeface="Arial" panose="020B0604020202020204" pitchFamily="34" charset="0"/>
              </a:rPr>
              <a:t>  December with </a:t>
            </a:r>
            <a:r>
              <a:rPr lang="en-GB" altLang="en-US" sz="2200" i="1" dirty="0">
                <a:solidFill>
                  <a:schemeClr val="bg1"/>
                </a:solidFill>
                <a:latin typeface="Arial" panose="020B0604020202020204" pitchFamily="34" charset="0"/>
                <a:cs typeface="Arial" panose="020B0604020202020204" pitchFamily="34" charset="0"/>
              </a:rPr>
              <a:t>la Fête de la Saint Nicolas</a:t>
            </a:r>
            <a:r>
              <a:rPr lang="en-GB" altLang="en-US" sz="2200" dirty="0">
                <a:solidFill>
                  <a:schemeClr val="bg1"/>
                </a:solidFill>
                <a:latin typeface="Arial" panose="020B0604020202020204" pitchFamily="34" charset="0"/>
                <a:cs typeface="Arial" panose="020B0604020202020204" pitchFamily="34" charset="0"/>
              </a:rPr>
              <a:t>. </a:t>
            </a:r>
            <a:br>
              <a:rPr lang="en-GB" altLang="en-US" sz="2200" dirty="0">
                <a:solidFill>
                  <a:schemeClr val="bg1"/>
                </a:solidFill>
                <a:latin typeface="Arial" panose="020B0604020202020204" pitchFamily="34" charset="0"/>
                <a:cs typeface="Arial" panose="020B0604020202020204" pitchFamily="34" charset="0"/>
              </a:rPr>
            </a:br>
            <a:r>
              <a:rPr lang="en-GB" altLang="en-US" sz="2200" dirty="0">
                <a:solidFill>
                  <a:schemeClr val="bg1"/>
                </a:solidFill>
                <a:latin typeface="Arial" panose="020B0604020202020204" pitchFamily="34" charset="0"/>
                <a:cs typeface="Arial" panose="020B0604020202020204" pitchFamily="34" charset="0"/>
              </a:rPr>
              <a:t> </a:t>
            </a:r>
            <a:r>
              <a:rPr lang="en-GB" altLang="en-US" sz="2200" i="1" dirty="0">
                <a:solidFill>
                  <a:schemeClr val="bg1"/>
                </a:solidFill>
                <a:latin typeface="Arial" panose="020B0604020202020204" pitchFamily="34" charset="0"/>
                <a:cs typeface="Arial" panose="020B0604020202020204" pitchFamily="34" charset="0"/>
              </a:rPr>
              <a:t>Saint Nicolas  </a:t>
            </a:r>
            <a:r>
              <a:rPr lang="en-GB" altLang="en-US" sz="2200" dirty="0">
                <a:solidFill>
                  <a:schemeClr val="bg1"/>
                </a:solidFill>
                <a:latin typeface="Arial" panose="020B0604020202020204" pitchFamily="34" charset="0"/>
                <a:cs typeface="Arial" panose="020B0604020202020204" pitchFamily="34" charset="0"/>
              </a:rPr>
              <a:t>was the bishop of the town of Myra (in modern day Turkey). He used to be famous for his generosity and became the patron saint of children. He is thought of have died on 06</a:t>
            </a:r>
            <a:r>
              <a:rPr lang="en-GB" altLang="en-US" sz="2200" baseline="30000" dirty="0">
                <a:solidFill>
                  <a:schemeClr val="bg1"/>
                </a:solidFill>
                <a:latin typeface="Arial" panose="020B0604020202020204" pitchFamily="34" charset="0"/>
                <a:cs typeface="Arial" panose="020B0604020202020204" pitchFamily="34" charset="0"/>
              </a:rPr>
              <a:t>th</a:t>
            </a:r>
            <a:r>
              <a:rPr lang="en-GB" altLang="en-US" sz="2200" dirty="0">
                <a:solidFill>
                  <a:schemeClr val="bg1"/>
                </a:solidFill>
                <a:latin typeface="Arial" panose="020B0604020202020204" pitchFamily="34" charset="0"/>
                <a:cs typeface="Arial" panose="020B0604020202020204" pitchFamily="34" charset="0"/>
              </a:rPr>
              <a:t> December 310AD. </a:t>
            </a:r>
            <a:br>
              <a:rPr lang="en-GB" altLang="en-US" sz="2200" dirty="0">
                <a:solidFill>
                  <a:schemeClr val="bg1"/>
                </a:solidFill>
                <a:latin typeface="Arial" panose="020B0604020202020204" pitchFamily="34" charset="0"/>
                <a:cs typeface="Arial" panose="020B0604020202020204" pitchFamily="34" charset="0"/>
              </a:rPr>
            </a:br>
            <a:br>
              <a:rPr lang="en-GB" altLang="en-US" sz="2000" dirty="0">
                <a:solidFill>
                  <a:srgbClr val="000000"/>
                </a:solidFill>
                <a:latin typeface="Comic Sans MS" panose="030F0902030302020204" pitchFamily="66" charset="0"/>
                <a:cs typeface="Arial" panose="020B0604020202020204" pitchFamily="34" charset="0"/>
              </a:rPr>
            </a:br>
            <a:endParaRPr lang="en-GB" altLang="en-US" sz="2000" dirty="0">
              <a:solidFill>
                <a:srgbClr val="000000"/>
              </a:solidFill>
              <a:latin typeface="Comic Sans MS" panose="030F0902030302020204" pitchFamily="66" charset="0"/>
              <a:cs typeface="Arial" panose="020B0604020202020204" pitchFamily="34" charset="0"/>
            </a:endParaRPr>
          </a:p>
        </p:txBody>
      </p:sp>
      <p:pic>
        <p:nvPicPr>
          <p:cNvPr id="4099" name="Picture 10" descr="http://www.joyeuse-fete.com/saint-nicolas/ministnico.jpg">
            <a:extLst>
              <a:ext uri="{FF2B5EF4-FFF2-40B4-BE49-F238E27FC236}">
                <a16:creationId xmlns:a16="http://schemas.microsoft.com/office/drawing/2014/main" id="{1D87E820-47B4-1046-A897-F0C378881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38200"/>
            <a:ext cx="213042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128"/>
                                        </p:tgtEl>
                                        <p:attrNameLst>
                                          <p:attrName>style.visibility</p:attrName>
                                        </p:attrNameLst>
                                      </p:cBhvr>
                                      <p:to>
                                        <p:strVal val="visible"/>
                                      </p:to>
                                    </p:set>
                                    <p:anim calcmode="lin" valueType="num">
                                      <p:cBhvr>
                                        <p:cTn id="7" dur="500" fill="hold"/>
                                        <p:tgtEl>
                                          <p:spTgt spid="5128"/>
                                        </p:tgtEl>
                                        <p:attrNameLst>
                                          <p:attrName>ppt_w</p:attrName>
                                        </p:attrNameLst>
                                      </p:cBhvr>
                                      <p:tavLst>
                                        <p:tav tm="0">
                                          <p:val>
                                            <p:fltVal val="0"/>
                                          </p:val>
                                        </p:tav>
                                        <p:tav tm="100000">
                                          <p:val>
                                            <p:strVal val="#ppt_w"/>
                                          </p:val>
                                        </p:tav>
                                      </p:tavLst>
                                    </p:anim>
                                    <p:anim calcmode="lin" valueType="num">
                                      <p:cBhvr>
                                        <p:cTn id="8" dur="500" fill="hold"/>
                                        <p:tgtEl>
                                          <p:spTgt spid="51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E969A2C-33C6-F644-B608-75E736936602}"/>
              </a:ext>
            </a:extLst>
          </p:cNvPr>
          <p:cNvSpPr>
            <a:spLocks noChangeArrowheads="1"/>
          </p:cNvSpPr>
          <p:nvPr/>
        </p:nvSpPr>
        <p:spPr bwMode="auto">
          <a:xfrm>
            <a:off x="2895600" y="1752600"/>
            <a:ext cx="5791200" cy="466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GB" altLang="en-US" sz="2000" dirty="0">
                <a:solidFill>
                  <a:schemeClr val="bg1"/>
                </a:solidFill>
                <a:latin typeface="Arial" panose="020B0604020202020204" pitchFamily="34" charset="0"/>
                <a:cs typeface="Arial" panose="020B0604020202020204" pitchFamily="34" charset="0"/>
              </a:rPr>
              <a:t>On the night of the 06</a:t>
            </a:r>
            <a:r>
              <a:rPr lang="en-GB" altLang="en-US" sz="2000" baseline="30000" dirty="0">
                <a:solidFill>
                  <a:schemeClr val="bg1"/>
                </a:solidFill>
                <a:latin typeface="Arial" panose="020B0604020202020204" pitchFamily="34" charset="0"/>
                <a:cs typeface="Arial" panose="020B0604020202020204" pitchFamily="34" charset="0"/>
              </a:rPr>
              <a:t>th</a:t>
            </a:r>
            <a:r>
              <a:rPr lang="en-GB" altLang="en-US" sz="2000" dirty="0">
                <a:solidFill>
                  <a:schemeClr val="bg1"/>
                </a:solidFill>
                <a:latin typeface="Arial" panose="020B0604020202020204" pitchFamily="34" charset="0"/>
                <a:cs typeface="Arial" panose="020B0604020202020204" pitchFamily="34" charset="0"/>
              </a:rPr>
              <a:t> of December </a:t>
            </a:r>
            <a:r>
              <a:rPr lang="en-GB" altLang="en-US" sz="2000" i="1" dirty="0">
                <a:solidFill>
                  <a:schemeClr val="bg1"/>
                </a:solidFill>
                <a:latin typeface="Arial" panose="020B0604020202020204" pitchFamily="34" charset="0"/>
                <a:cs typeface="Arial" panose="020B0604020202020204" pitchFamily="34" charset="0"/>
              </a:rPr>
              <a:t>Saint Nicolas</a:t>
            </a:r>
            <a:r>
              <a:rPr lang="en-GB" altLang="en-US" sz="2000" dirty="0">
                <a:solidFill>
                  <a:schemeClr val="bg1"/>
                </a:solidFill>
                <a:latin typeface="Arial" panose="020B0604020202020204" pitchFamily="34" charset="0"/>
                <a:cs typeface="Arial" panose="020B0604020202020204" pitchFamily="34" charset="0"/>
              </a:rPr>
              <a:t> visits homes and schools. He travels with </a:t>
            </a:r>
            <a:r>
              <a:rPr lang="en-GB" altLang="en-US" sz="2000" i="1" dirty="0">
                <a:solidFill>
                  <a:schemeClr val="bg1"/>
                </a:solidFill>
                <a:latin typeface="Arial" panose="020B0604020202020204" pitchFamily="34" charset="0"/>
                <a:cs typeface="Arial" panose="020B0604020202020204" pitchFamily="34" charset="0"/>
              </a:rPr>
              <a:t>Le Père </a:t>
            </a:r>
            <a:r>
              <a:rPr lang="en-GB" altLang="en-US" sz="2000" i="1" dirty="0" err="1">
                <a:solidFill>
                  <a:schemeClr val="bg1"/>
                </a:solidFill>
                <a:latin typeface="Arial" panose="020B0604020202020204" pitchFamily="34" charset="0"/>
                <a:cs typeface="Arial" panose="020B0604020202020204" pitchFamily="34" charset="0"/>
              </a:rPr>
              <a:t>Fouettard</a:t>
            </a:r>
            <a:r>
              <a:rPr lang="en-GB" altLang="en-US" sz="2000" i="1" dirty="0">
                <a:solidFill>
                  <a:schemeClr val="bg1"/>
                </a:solidFill>
                <a:latin typeface="Arial" panose="020B0604020202020204" pitchFamily="34" charset="0"/>
                <a:cs typeface="Arial" panose="020B0604020202020204" pitchFamily="34" charset="0"/>
              </a:rPr>
              <a:t> (un </a:t>
            </a:r>
            <a:r>
              <a:rPr lang="en-GB" altLang="en-US" sz="2000" i="1" dirty="0" err="1">
                <a:solidFill>
                  <a:schemeClr val="bg1"/>
                </a:solidFill>
                <a:latin typeface="Arial" panose="020B0604020202020204" pitchFamily="34" charset="0"/>
                <a:cs typeface="Arial" panose="020B0604020202020204" pitchFamily="34" charset="0"/>
              </a:rPr>
              <a:t>fouet</a:t>
            </a:r>
            <a:r>
              <a:rPr lang="en-GB" altLang="en-US" sz="2000" i="1" dirty="0">
                <a:solidFill>
                  <a:schemeClr val="bg1"/>
                </a:solidFill>
                <a:latin typeface="Arial" panose="020B0604020202020204" pitchFamily="34" charset="0"/>
                <a:cs typeface="Arial" panose="020B0604020202020204" pitchFamily="34" charset="0"/>
              </a:rPr>
              <a:t> = </a:t>
            </a:r>
            <a:r>
              <a:rPr lang="en-GB" altLang="en-US" sz="2000" dirty="0">
                <a:solidFill>
                  <a:schemeClr val="bg1"/>
                </a:solidFill>
                <a:latin typeface="Arial" panose="020B0604020202020204" pitchFamily="34" charset="0"/>
                <a:cs typeface="Arial" panose="020B0604020202020204" pitchFamily="34" charset="0"/>
              </a:rPr>
              <a:t>a whip).</a:t>
            </a:r>
          </a:p>
          <a:p>
            <a:pPr algn="ctr" eaLnBrk="1" hangingPunct="1"/>
            <a:endParaRPr lang="en-GB" altLang="en-US" sz="2000" dirty="0">
              <a:solidFill>
                <a:schemeClr val="bg1"/>
              </a:solidFill>
              <a:latin typeface="Arial" panose="020B0604020202020204" pitchFamily="34" charset="0"/>
              <a:cs typeface="Arial" panose="020B0604020202020204" pitchFamily="34" charset="0"/>
            </a:endParaRPr>
          </a:p>
          <a:p>
            <a:pPr algn="ctr" eaLnBrk="1" hangingPunct="1"/>
            <a:r>
              <a:rPr lang="en-GB" altLang="en-US" sz="2000" i="1" dirty="0">
                <a:solidFill>
                  <a:schemeClr val="bg1"/>
                </a:solidFill>
                <a:latin typeface="Arial" panose="020B0604020202020204" pitchFamily="34" charset="0"/>
                <a:cs typeface="Arial" panose="020B0604020202020204" pitchFamily="34" charset="0"/>
              </a:rPr>
              <a:t>Le Père </a:t>
            </a:r>
            <a:r>
              <a:rPr lang="en-GB" altLang="en-US" sz="2000" i="1" dirty="0" err="1">
                <a:solidFill>
                  <a:schemeClr val="bg1"/>
                </a:solidFill>
                <a:latin typeface="Arial" panose="020B0604020202020204" pitchFamily="34" charset="0"/>
                <a:cs typeface="Arial" panose="020B0604020202020204" pitchFamily="34" charset="0"/>
              </a:rPr>
              <a:t>Fouettard</a:t>
            </a:r>
            <a:r>
              <a:rPr lang="en-GB" altLang="en-US" sz="2000" dirty="0">
                <a:solidFill>
                  <a:schemeClr val="bg1"/>
                </a:solidFill>
                <a:latin typeface="Arial" panose="020B0604020202020204" pitchFamily="34" charset="0"/>
                <a:cs typeface="Arial" panose="020B0604020202020204" pitchFamily="34" charset="0"/>
              </a:rPr>
              <a:t> is an evil butcher who was forever condemned to follow Saint Nicolas as a punishment for luring the little lost children into his shop. His name doesn't translate well, but means ‘Father Whipper’ .</a:t>
            </a:r>
          </a:p>
          <a:p>
            <a:pPr algn="ctr" eaLnBrk="1" hangingPunct="1"/>
            <a:r>
              <a:rPr lang="en-GB" altLang="en-US" sz="2000" dirty="0">
                <a:solidFill>
                  <a:schemeClr val="bg1"/>
                </a:solidFill>
                <a:latin typeface="Arial" panose="020B0604020202020204" pitchFamily="34" charset="0"/>
                <a:cs typeface="Arial" panose="020B0604020202020204" pitchFamily="34" charset="0"/>
              </a:rPr>
              <a:t> </a:t>
            </a:r>
          </a:p>
          <a:p>
            <a:pPr algn="ctr" eaLnBrk="1" hangingPunct="1"/>
            <a:r>
              <a:rPr lang="en-GB" altLang="en-US" sz="2000" dirty="0">
                <a:solidFill>
                  <a:schemeClr val="bg1"/>
                </a:solidFill>
                <a:latin typeface="Arial" panose="020B0604020202020204" pitchFamily="34" charset="0"/>
                <a:cs typeface="Arial" panose="020B0604020202020204" pitchFamily="34" charset="0"/>
              </a:rPr>
              <a:t> Whereas </a:t>
            </a:r>
            <a:r>
              <a:rPr lang="en-GB" altLang="en-US" sz="2000" i="1" dirty="0">
                <a:solidFill>
                  <a:schemeClr val="bg1"/>
                </a:solidFill>
                <a:latin typeface="Arial" panose="020B0604020202020204" pitchFamily="34" charset="0"/>
                <a:cs typeface="Arial" panose="020B0604020202020204" pitchFamily="34" charset="0"/>
              </a:rPr>
              <a:t>Saint Nicolas </a:t>
            </a:r>
            <a:r>
              <a:rPr lang="en-GB" altLang="en-US" sz="2000" dirty="0">
                <a:solidFill>
                  <a:schemeClr val="bg1"/>
                </a:solidFill>
                <a:latin typeface="Arial" panose="020B0604020202020204" pitchFamily="34" charset="0"/>
                <a:cs typeface="Arial" panose="020B0604020202020204" pitchFamily="34" charset="0"/>
              </a:rPr>
              <a:t>brings small gifts and </a:t>
            </a:r>
            <a:r>
              <a:rPr lang="en-GB" altLang="en-US" sz="2000" i="1" dirty="0">
                <a:solidFill>
                  <a:schemeClr val="bg1"/>
                </a:solidFill>
                <a:latin typeface="Arial" panose="020B0604020202020204" pitchFamily="34" charset="0"/>
                <a:cs typeface="Arial" panose="020B0604020202020204" pitchFamily="34" charset="0"/>
              </a:rPr>
              <a:t>pain </a:t>
            </a:r>
            <a:r>
              <a:rPr lang="en-GB" altLang="en-US" sz="2000" i="1" dirty="0" err="1">
                <a:solidFill>
                  <a:schemeClr val="bg1"/>
                </a:solidFill>
                <a:latin typeface="Arial" panose="020B0604020202020204" pitchFamily="34" charset="0"/>
                <a:cs typeface="Arial" panose="020B0604020202020204" pitchFamily="34" charset="0"/>
              </a:rPr>
              <a:t>d’épices</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(gingerbread cake)</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to the children who have behaved well, </a:t>
            </a:r>
            <a:r>
              <a:rPr lang="en-GB" altLang="en-US" sz="2000" i="1" dirty="0">
                <a:solidFill>
                  <a:schemeClr val="bg1"/>
                </a:solidFill>
                <a:latin typeface="Arial" panose="020B0604020202020204" pitchFamily="34" charset="0"/>
                <a:cs typeface="Arial" panose="020B0604020202020204" pitchFamily="34" charset="0"/>
              </a:rPr>
              <a:t>le Père </a:t>
            </a:r>
            <a:r>
              <a:rPr lang="en-GB" altLang="en-US" sz="2000" i="1" dirty="0" err="1">
                <a:solidFill>
                  <a:schemeClr val="bg1"/>
                </a:solidFill>
                <a:latin typeface="Arial" panose="020B0604020202020204" pitchFamily="34" charset="0"/>
                <a:cs typeface="Arial" panose="020B0604020202020204" pitchFamily="34" charset="0"/>
              </a:rPr>
              <a:t>Fouettard</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canes bad children. </a:t>
            </a:r>
          </a:p>
          <a:p>
            <a:pPr algn="ctr" eaLnBrk="1" hangingPunct="1"/>
            <a:endParaRPr lang="en-GB" altLang="en-US" sz="2000" dirty="0">
              <a:solidFill>
                <a:srgbClr val="000000"/>
              </a:solidFill>
              <a:latin typeface="Comic Sans MS" panose="030F0902030302020204" pitchFamily="66" charset="0"/>
              <a:cs typeface="Arial" panose="020B0604020202020204" pitchFamily="34" charset="0"/>
            </a:endParaRPr>
          </a:p>
        </p:txBody>
      </p:sp>
      <p:pic>
        <p:nvPicPr>
          <p:cNvPr id="5123" name="Picture 4" descr="http://images.google.co.uk/images?q=tbn:IxDqJqKAX1wJ:http://stnicholas.kids.us/stnic/images/pere-fouettard-wmaster.jpg">
            <a:hlinkClick r:id="rId2"/>
            <a:extLst>
              <a:ext uri="{FF2B5EF4-FFF2-40B4-BE49-F238E27FC236}">
                <a16:creationId xmlns:a16="http://schemas.microsoft.com/office/drawing/2014/main" id="{0529E510-3544-854C-99F1-A234B44421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86200"/>
            <a:ext cx="2082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6" descr="http://framboise781.free.fr/Noel/maisonnoel05.gif">
            <a:extLst>
              <a:ext uri="{FF2B5EF4-FFF2-40B4-BE49-F238E27FC236}">
                <a16:creationId xmlns:a16="http://schemas.microsoft.com/office/drawing/2014/main" id="{C3A38B6D-694B-0147-B404-5D1F5C313412}"/>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133600"/>
            <a:ext cx="1981200"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8" descr="http://framboise781.free.fr/Noel/maisonnoel00_2.GIF">
            <a:extLst>
              <a:ext uri="{FF2B5EF4-FFF2-40B4-BE49-F238E27FC236}">
                <a16:creationId xmlns:a16="http://schemas.microsoft.com/office/drawing/2014/main" id="{684D211F-4C71-3B4B-8055-329795FBDB67}"/>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57200"/>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additive="base">
                                        <p:cTn id="7" dur="5000" fill="hold"/>
                                        <p:tgtEl>
                                          <p:spTgt spid="15362"/>
                                        </p:tgtEl>
                                        <p:attrNameLst>
                                          <p:attrName>ppt_x</p:attrName>
                                        </p:attrNameLst>
                                      </p:cBhvr>
                                      <p:tavLst>
                                        <p:tav tm="0">
                                          <p:val>
                                            <p:strVal val="#ppt_x"/>
                                          </p:val>
                                        </p:tav>
                                        <p:tav tm="100000">
                                          <p:val>
                                            <p:strVal val="#ppt_x"/>
                                          </p:val>
                                        </p:tav>
                                      </p:tavLst>
                                    </p:anim>
                                    <p:anim calcmode="lin" valueType="num">
                                      <p:cBhvr additive="base">
                                        <p:cTn id="8" dur="5000" fill="hold"/>
                                        <p:tgtEl>
                                          <p:spTgt spid="153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a:extLst>
              <a:ext uri="{FF2B5EF4-FFF2-40B4-BE49-F238E27FC236}">
                <a16:creationId xmlns:a16="http://schemas.microsoft.com/office/drawing/2014/main" id="{1BCDFBF3-2EF2-EC41-AB36-75B0C3D563A0}"/>
              </a:ext>
            </a:extLst>
          </p:cNvPr>
          <p:cNvSpPr>
            <a:spLocks noChangeArrowheads="1"/>
          </p:cNvSpPr>
          <p:nvPr/>
        </p:nvSpPr>
        <p:spPr bwMode="auto">
          <a:xfrm>
            <a:off x="533400" y="1600200"/>
            <a:ext cx="8077200" cy="301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2000" dirty="0">
                <a:solidFill>
                  <a:schemeClr val="bg1"/>
                </a:solidFill>
                <a:latin typeface="Arial" panose="020B0604020202020204" pitchFamily="34" charset="0"/>
                <a:cs typeface="Arial" panose="020B0604020202020204" pitchFamily="34" charset="0"/>
              </a:rPr>
              <a:t>After the Reformation in the 16</a:t>
            </a:r>
            <a:r>
              <a:rPr lang="en-GB" altLang="en-US" sz="2000" baseline="30000" dirty="0">
                <a:solidFill>
                  <a:schemeClr val="bg1"/>
                </a:solidFill>
                <a:latin typeface="Arial" panose="020B0604020202020204" pitchFamily="34" charset="0"/>
                <a:cs typeface="Arial" panose="020B0604020202020204" pitchFamily="34" charset="0"/>
              </a:rPr>
              <a:t>th</a:t>
            </a:r>
            <a:r>
              <a:rPr lang="en-GB" altLang="en-US" sz="2000" dirty="0">
                <a:solidFill>
                  <a:schemeClr val="bg1"/>
                </a:solidFill>
                <a:latin typeface="Arial" panose="020B0604020202020204" pitchFamily="34" charset="0"/>
                <a:cs typeface="Arial" panose="020B0604020202020204" pitchFamily="34" charset="0"/>
              </a:rPr>
              <a:t> century the celebration of </a:t>
            </a:r>
            <a:r>
              <a:rPr lang="en-GB" altLang="en-US" sz="2000" i="1" dirty="0">
                <a:solidFill>
                  <a:schemeClr val="bg1"/>
                </a:solidFill>
                <a:latin typeface="Arial" panose="020B0604020202020204" pitchFamily="34" charset="0"/>
                <a:cs typeface="Arial" panose="020B0604020202020204" pitchFamily="34" charset="0"/>
              </a:rPr>
              <a:t>Saint Nicolas</a:t>
            </a:r>
            <a:r>
              <a:rPr lang="en-GB" altLang="en-US" sz="2000" dirty="0">
                <a:solidFill>
                  <a:schemeClr val="bg1"/>
                </a:solidFill>
                <a:latin typeface="Arial" panose="020B0604020202020204" pitchFamily="34" charset="0"/>
                <a:cs typeface="Arial" panose="020B0604020202020204" pitchFamily="34" charset="0"/>
              </a:rPr>
              <a:t>  was abolished in a few European countries. The Dutch, however, kept celebrating this catholic tradition – Dutch children continued to receive the visit of </a:t>
            </a:r>
            <a:r>
              <a:rPr lang="en-GB" altLang="en-US" sz="2000" i="1" dirty="0" err="1">
                <a:solidFill>
                  <a:schemeClr val="bg1"/>
                </a:solidFill>
                <a:latin typeface="Arial" panose="020B0604020202020204" pitchFamily="34" charset="0"/>
                <a:cs typeface="Arial" panose="020B0604020202020204" pitchFamily="34" charset="0"/>
              </a:rPr>
              <a:t>Sinterklaas</a:t>
            </a:r>
            <a:r>
              <a:rPr lang="en-GB" altLang="en-US" sz="2000" dirty="0">
                <a:solidFill>
                  <a:schemeClr val="bg1"/>
                </a:solidFill>
                <a:latin typeface="Arial" panose="020B0604020202020204" pitchFamily="34" charset="0"/>
                <a:cs typeface="Arial" panose="020B0604020202020204" pitchFamily="34" charset="0"/>
              </a:rPr>
              <a:t> (Saint Nicolas) . </a:t>
            </a:r>
          </a:p>
          <a:p>
            <a:pPr algn="ctr" eaLnBrk="1" hangingPunct="1">
              <a:spcBef>
                <a:spcPct val="50000"/>
              </a:spcBef>
            </a:pPr>
            <a:r>
              <a:rPr lang="en-GB" altLang="en-US" sz="2000" dirty="0">
                <a:solidFill>
                  <a:schemeClr val="bg1"/>
                </a:solidFill>
                <a:latin typeface="Arial" panose="020B0604020202020204" pitchFamily="34" charset="0"/>
                <a:cs typeface="Arial" panose="020B0604020202020204" pitchFamily="34" charset="0"/>
              </a:rPr>
              <a:t>At the beginning of 17</a:t>
            </a:r>
            <a:r>
              <a:rPr lang="en-GB" altLang="en-US" sz="2000" baseline="30000" dirty="0">
                <a:solidFill>
                  <a:schemeClr val="bg1"/>
                </a:solidFill>
                <a:latin typeface="Arial" panose="020B0604020202020204" pitchFamily="34" charset="0"/>
                <a:cs typeface="Arial" panose="020B0604020202020204" pitchFamily="34" charset="0"/>
              </a:rPr>
              <a:t>th</a:t>
            </a:r>
            <a:r>
              <a:rPr lang="en-GB" altLang="en-US" sz="2000" dirty="0">
                <a:solidFill>
                  <a:schemeClr val="bg1"/>
                </a:solidFill>
                <a:latin typeface="Arial" panose="020B0604020202020204" pitchFamily="34" charset="0"/>
                <a:cs typeface="Arial" panose="020B0604020202020204" pitchFamily="34" charset="0"/>
              </a:rPr>
              <a:t> century the Dutch people who emigrated to the United States founded a colony called New Amsterdam (it became New York in 1664). Within a few decades the celebration of Saint Nicolas spread throughout the country and </a:t>
            </a:r>
            <a:r>
              <a:rPr lang="en-GB" altLang="en-US" sz="2000" i="1" dirty="0">
                <a:solidFill>
                  <a:schemeClr val="bg1"/>
                </a:solidFill>
                <a:latin typeface="Arial" panose="020B0604020202020204" pitchFamily="34" charset="0"/>
                <a:cs typeface="Arial" panose="020B0604020202020204" pitchFamily="34" charset="0"/>
              </a:rPr>
              <a:t>Sinter </a:t>
            </a:r>
            <a:r>
              <a:rPr lang="en-GB" altLang="en-US" sz="2000" i="1" dirty="0" err="1">
                <a:solidFill>
                  <a:schemeClr val="bg1"/>
                </a:solidFill>
                <a:latin typeface="Arial" panose="020B0604020202020204" pitchFamily="34" charset="0"/>
                <a:cs typeface="Arial" panose="020B0604020202020204" pitchFamily="34" charset="0"/>
              </a:rPr>
              <a:t>Klaas</a:t>
            </a:r>
            <a:r>
              <a:rPr lang="en-GB" altLang="en-US" sz="2000" dirty="0">
                <a:solidFill>
                  <a:schemeClr val="bg1"/>
                </a:solidFill>
                <a:latin typeface="Arial" panose="020B0604020202020204" pitchFamily="34" charset="0"/>
                <a:cs typeface="Arial" panose="020B0604020202020204" pitchFamily="34" charset="0"/>
              </a:rPr>
              <a:t> became Santa Claus. </a:t>
            </a:r>
          </a:p>
        </p:txBody>
      </p:sp>
      <p:pic>
        <p:nvPicPr>
          <p:cNvPr id="6147" name="Picture 8" descr="http://framboise781.free.fr/Noel/pn006.gif">
            <a:extLst>
              <a:ext uri="{FF2B5EF4-FFF2-40B4-BE49-F238E27FC236}">
                <a16:creationId xmlns:a16="http://schemas.microsoft.com/office/drawing/2014/main" id="{431DBBE9-3F92-D64B-9EC2-4F76AE31BBFF}"/>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724400"/>
            <a:ext cx="16224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10" descr="http://framboise781.free.fr/Noel/pn042.gif">
            <a:extLst>
              <a:ext uri="{FF2B5EF4-FFF2-40B4-BE49-F238E27FC236}">
                <a16:creationId xmlns:a16="http://schemas.microsoft.com/office/drawing/2014/main" id="{77049E58-3DA8-6047-A836-15CE7E7822D4}"/>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4800600"/>
            <a:ext cx="9175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12" descr="http://framboise781.free.fr/Noel/pn049.gif">
            <a:extLst>
              <a:ext uri="{FF2B5EF4-FFF2-40B4-BE49-F238E27FC236}">
                <a16:creationId xmlns:a16="http://schemas.microsoft.com/office/drawing/2014/main" id="{C5CD550E-DEFD-F44C-BDFA-A9DE716E393D}"/>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4800600"/>
            <a:ext cx="1624013"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1"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5000" fill="hold"/>
                                        <p:tgtEl>
                                          <p:spTgt spid="17411"/>
                                        </p:tgtEl>
                                        <p:attrNameLst>
                                          <p:attrName>ppt_x</p:attrName>
                                        </p:attrNameLst>
                                      </p:cBhvr>
                                      <p:tavLst>
                                        <p:tav tm="0">
                                          <p:val>
                                            <p:strVal val="#ppt_x"/>
                                          </p:val>
                                        </p:tav>
                                        <p:tav tm="100000">
                                          <p:val>
                                            <p:strVal val="#ppt_x"/>
                                          </p:val>
                                        </p:tav>
                                      </p:tavLst>
                                    </p:anim>
                                    <p:anim calcmode="lin" valueType="num">
                                      <p:cBhvr additive="base">
                                        <p:cTn id="8" dur="5000" fill="hold"/>
                                        <p:tgtEl>
                                          <p:spTgt spid="174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0" name="Rectangle 4">
            <a:extLst>
              <a:ext uri="{FF2B5EF4-FFF2-40B4-BE49-F238E27FC236}">
                <a16:creationId xmlns:a16="http://schemas.microsoft.com/office/drawing/2014/main" id="{12EF2486-81F0-7542-A62A-509104B1FACA}"/>
              </a:ext>
            </a:extLst>
          </p:cNvPr>
          <p:cNvSpPr>
            <a:spLocks noGrp="1" noChangeArrowheads="1"/>
          </p:cNvSpPr>
          <p:nvPr>
            <p:ph type="title" idx="4294967295"/>
          </p:nvPr>
        </p:nvSpPr>
        <p:spPr bwMode="auto">
          <a:xfrm>
            <a:off x="2952936" y="2051644"/>
            <a:ext cx="4048218" cy="453650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GB" altLang="en-US" sz="2000" dirty="0">
                <a:solidFill>
                  <a:schemeClr val="bg1"/>
                </a:solidFill>
                <a:latin typeface="Arial" panose="020B0604020202020204" pitchFamily="34" charset="0"/>
                <a:cs typeface="Arial" panose="020B0604020202020204" pitchFamily="34" charset="0"/>
              </a:rPr>
              <a:t>On 8</a:t>
            </a:r>
            <a:r>
              <a:rPr lang="en-GB" altLang="en-US" sz="2000" baseline="30000" dirty="0">
                <a:solidFill>
                  <a:schemeClr val="bg1"/>
                </a:solidFill>
                <a:latin typeface="Arial" panose="020B0604020202020204" pitchFamily="34" charset="0"/>
                <a:cs typeface="Arial" panose="020B0604020202020204" pitchFamily="34" charset="0"/>
              </a:rPr>
              <a:t>th</a:t>
            </a:r>
            <a:r>
              <a:rPr lang="en-GB" altLang="en-US" sz="2000" dirty="0">
                <a:solidFill>
                  <a:schemeClr val="bg1"/>
                </a:solidFill>
                <a:latin typeface="Arial" panose="020B0604020202020204" pitchFamily="34" charset="0"/>
                <a:cs typeface="Arial" panose="020B0604020202020204" pitchFamily="34" charset="0"/>
              </a:rPr>
              <a:t> December the city of Lyon </a:t>
            </a:r>
            <a:r>
              <a:rPr lang="en-GB" altLang="en-US" sz="1600" dirty="0">
                <a:solidFill>
                  <a:schemeClr val="bg1"/>
                </a:solidFill>
                <a:latin typeface="Arial" panose="020B0604020202020204" pitchFamily="34" charset="0"/>
                <a:cs typeface="Arial" panose="020B0604020202020204" pitchFamily="34" charset="0"/>
              </a:rPr>
              <a:t>(South-East of France)</a:t>
            </a:r>
            <a:r>
              <a:rPr lang="en-GB" altLang="en-US" sz="2000" dirty="0">
                <a:solidFill>
                  <a:schemeClr val="bg1"/>
                </a:solidFill>
                <a:latin typeface="Arial" panose="020B0604020202020204" pitchFamily="34" charset="0"/>
                <a:cs typeface="Arial" panose="020B0604020202020204" pitchFamily="34" charset="0"/>
              </a:rPr>
              <a:t>, celebrates </a:t>
            </a:r>
            <a:r>
              <a:rPr lang="en-GB" altLang="en-US" sz="2000" i="1" dirty="0">
                <a:solidFill>
                  <a:schemeClr val="bg1"/>
                </a:solidFill>
                <a:latin typeface="Arial" panose="020B0604020202020204" pitchFamily="34" charset="0"/>
                <a:cs typeface="Arial" panose="020B0604020202020204" pitchFamily="34" charset="0"/>
              </a:rPr>
              <a:t>la Fête des </a:t>
            </a:r>
            <a:r>
              <a:rPr lang="en-GB" altLang="en-US" sz="2000" i="1" dirty="0" err="1">
                <a:solidFill>
                  <a:schemeClr val="bg1"/>
                </a:solidFill>
                <a:latin typeface="Arial" panose="020B0604020202020204" pitchFamily="34" charset="0"/>
                <a:cs typeface="Arial" panose="020B0604020202020204" pitchFamily="34" charset="0"/>
              </a:rPr>
              <a:t>Lumières</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(Festival of Lights). The </a:t>
            </a:r>
            <a:r>
              <a:rPr lang="en-GB" altLang="en-US" sz="2000" i="1" dirty="0">
                <a:solidFill>
                  <a:schemeClr val="bg1"/>
                </a:solidFill>
                <a:latin typeface="Arial" panose="020B0604020202020204" pitchFamily="34" charset="0"/>
                <a:cs typeface="Arial" panose="020B0604020202020204" pitchFamily="34" charset="0"/>
              </a:rPr>
              <a:t>Lyonnais</a:t>
            </a:r>
            <a:r>
              <a:rPr lang="en-GB" altLang="en-US" sz="2000" dirty="0">
                <a:solidFill>
                  <a:schemeClr val="bg1"/>
                </a:solidFill>
                <a:latin typeface="Arial" panose="020B0604020202020204" pitchFamily="34" charset="0"/>
                <a:cs typeface="Arial" panose="020B0604020202020204" pitchFamily="34" charset="0"/>
              </a:rPr>
              <a:t> pay homage to the virgin Mary by putting candles in their windows which light up the city. In the evening of this celebration shops are open, houses are illuminated and people walk about in the streets, listen to music, visit each other and look into shop windows especially decorated for the occasion. </a:t>
            </a:r>
            <a:endParaRPr lang="en-GB" altLang="en-US" dirty="0">
              <a:solidFill>
                <a:schemeClr val="bg1"/>
              </a:solidFill>
              <a:latin typeface="Arial" panose="020B0604020202020204" pitchFamily="34" charset="0"/>
              <a:cs typeface="Arial" panose="020B0604020202020204" pitchFamily="34" charset="0"/>
            </a:endParaRPr>
          </a:p>
        </p:txBody>
      </p:sp>
      <p:pic>
        <p:nvPicPr>
          <p:cNvPr id="7172" name="Picture 10" descr="IMG_7093">
            <a:extLst>
              <a:ext uri="{FF2B5EF4-FFF2-40B4-BE49-F238E27FC236}">
                <a16:creationId xmlns:a16="http://schemas.microsoft.com/office/drawing/2014/main" id="{F5E1EFBB-52B0-A745-8A6D-E4EB8CDB8B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1154" y="4077072"/>
            <a:ext cx="1685646" cy="2247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A834B4B-6942-7748-B86A-3A3FB1C782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404664"/>
            <a:ext cx="2896372" cy="1547490"/>
          </a:xfrm>
          <a:prstGeom prst="rect">
            <a:avLst/>
          </a:prstGeom>
        </p:spPr>
      </p:pic>
      <p:pic>
        <p:nvPicPr>
          <p:cNvPr id="5" name="Picture 4">
            <a:extLst>
              <a:ext uri="{FF2B5EF4-FFF2-40B4-BE49-F238E27FC236}">
                <a16:creationId xmlns:a16="http://schemas.microsoft.com/office/drawing/2014/main" id="{7F2263E6-C068-684A-916B-E13E5CC17B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4319896"/>
            <a:ext cx="2541428" cy="2133440"/>
          </a:xfrm>
          <a:prstGeom prst="rect">
            <a:avLst/>
          </a:prstGeom>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dissolve">
                                      <p:cBhvr>
                                        <p:cTn id="7"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0" name="Rectangle 4">
            <a:extLst>
              <a:ext uri="{FF2B5EF4-FFF2-40B4-BE49-F238E27FC236}">
                <a16:creationId xmlns:a16="http://schemas.microsoft.com/office/drawing/2014/main" id="{12EF2486-81F0-7542-A62A-509104B1FACA}"/>
              </a:ext>
            </a:extLst>
          </p:cNvPr>
          <p:cNvSpPr>
            <a:spLocks noGrp="1" noChangeArrowheads="1"/>
          </p:cNvSpPr>
          <p:nvPr>
            <p:ph type="title" idx="4294967295"/>
          </p:nvPr>
        </p:nvSpPr>
        <p:spPr bwMode="auto">
          <a:xfrm>
            <a:off x="760958" y="2132856"/>
            <a:ext cx="7928404" cy="280831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GB" altLang="en-US" sz="2000" dirty="0">
                <a:solidFill>
                  <a:schemeClr val="bg1"/>
                </a:solidFill>
                <a:latin typeface="Arial" panose="020B0604020202020204" pitchFamily="34" charset="0"/>
                <a:cs typeface="Arial" panose="020B0604020202020204" pitchFamily="34" charset="0"/>
              </a:rPr>
              <a:t>Christmas markets are other traditional events during the festive season.</a:t>
            </a:r>
            <a:br>
              <a:rPr lang="en-GB" altLang="en-US" sz="2000" dirty="0">
                <a:solidFill>
                  <a:schemeClr val="bg1"/>
                </a:solidFill>
                <a:latin typeface="Arial" panose="020B0604020202020204" pitchFamily="34" charset="0"/>
                <a:cs typeface="Arial" panose="020B0604020202020204" pitchFamily="34" charset="0"/>
              </a:rPr>
            </a:br>
            <a:r>
              <a:rPr lang="en-GB" altLang="en-US" sz="2000" dirty="0">
                <a:solidFill>
                  <a:schemeClr val="bg1"/>
                </a:solidFill>
                <a:latin typeface="Arial" panose="020B0604020202020204" pitchFamily="34" charset="0"/>
                <a:cs typeface="Arial" panose="020B0604020202020204" pitchFamily="34" charset="0"/>
              </a:rPr>
              <a:t>The first Christmas market was held in Strasbourg (Alsace) in the 16th century. At the time the region was not part of France.  It belongs to the Germanic Holy Roman Empire. </a:t>
            </a:r>
            <a:br>
              <a:rPr lang="en-GB" altLang="en-US" sz="2000" dirty="0">
                <a:solidFill>
                  <a:schemeClr val="bg1"/>
                </a:solidFill>
                <a:latin typeface="Arial" panose="020B0604020202020204" pitchFamily="34" charset="0"/>
                <a:cs typeface="Arial" panose="020B0604020202020204" pitchFamily="34" charset="0"/>
              </a:rPr>
            </a:br>
            <a:r>
              <a:rPr lang="en-GB" altLang="en-US" sz="2000" dirty="0">
                <a:solidFill>
                  <a:schemeClr val="bg1"/>
                </a:solidFill>
                <a:latin typeface="Arial" panose="020B0604020202020204" pitchFamily="34" charset="0"/>
                <a:cs typeface="Arial" panose="020B0604020202020204" pitchFamily="34" charset="0"/>
              </a:rPr>
              <a:t>In the 1990’s Christmas markets spread to the rest of France. They are now held in cities but also towns and villages.</a:t>
            </a:r>
            <a:br>
              <a:rPr lang="en-GB" altLang="en-US" sz="2000" dirty="0">
                <a:solidFill>
                  <a:schemeClr val="bg1"/>
                </a:solidFill>
                <a:latin typeface="Arial" panose="020B0604020202020204" pitchFamily="34" charset="0"/>
                <a:cs typeface="Arial" panose="020B0604020202020204" pitchFamily="34" charset="0"/>
              </a:rPr>
            </a:br>
            <a:r>
              <a:rPr lang="en-GB" altLang="en-US" sz="2000" dirty="0">
                <a:solidFill>
                  <a:schemeClr val="bg1"/>
                </a:solidFill>
                <a:latin typeface="Arial" panose="020B0604020202020204" pitchFamily="34" charset="0"/>
                <a:cs typeface="Arial" panose="020B0604020202020204" pitchFamily="34" charset="0"/>
              </a:rPr>
              <a:t>Strasbourg hosts the largest Christmas market in France. </a:t>
            </a:r>
            <a:endParaRPr lang="en-GB" altLang="en-US" dirty="0">
              <a:solidFill>
                <a:schemeClr val="bg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C11C910F-825A-4745-A164-CA5C2DF4AA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5005123"/>
            <a:ext cx="2086116" cy="1394221"/>
          </a:xfrm>
          <a:prstGeom prst="rect">
            <a:avLst/>
          </a:prstGeom>
        </p:spPr>
      </p:pic>
      <p:pic>
        <p:nvPicPr>
          <p:cNvPr id="5" name="Picture 4">
            <a:extLst>
              <a:ext uri="{FF2B5EF4-FFF2-40B4-BE49-F238E27FC236}">
                <a16:creationId xmlns:a16="http://schemas.microsoft.com/office/drawing/2014/main" id="{6C860551-1B83-E847-832D-C51E681E16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8303" y="5005123"/>
            <a:ext cx="2111059" cy="1414245"/>
          </a:xfrm>
          <a:prstGeom prst="rect">
            <a:avLst/>
          </a:prstGeom>
        </p:spPr>
      </p:pic>
      <p:pic>
        <p:nvPicPr>
          <p:cNvPr id="7" name="Picture 6">
            <a:extLst>
              <a:ext uri="{FF2B5EF4-FFF2-40B4-BE49-F238E27FC236}">
                <a16:creationId xmlns:a16="http://schemas.microsoft.com/office/drawing/2014/main" id="{DBBA73EF-6B55-674A-B7BB-3E58CA1F49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52" y="404663"/>
            <a:ext cx="2808312" cy="1776197"/>
          </a:xfrm>
          <a:prstGeom prst="rect">
            <a:avLst/>
          </a:prstGeom>
        </p:spPr>
      </p:pic>
      <p:pic>
        <p:nvPicPr>
          <p:cNvPr id="9" name="Picture 8">
            <a:extLst>
              <a:ext uri="{FF2B5EF4-FFF2-40B4-BE49-F238E27FC236}">
                <a16:creationId xmlns:a16="http://schemas.microsoft.com/office/drawing/2014/main" id="{3665E5DD-063D-FF45-A45D-3573A1D297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0111" y="4883536"/>
            <a:ext cx="2303748" cy="1535832"/>
          </a:xfrm>
          <a:prstGeom prst="rect">
            <a:avLst/>
          </a:prstGeom>
        </p:spPr>
      </p:pic>
    </p:spTree>
    <p:extLst>
      <p:ext uri="{BB962C8B-B14F-4D97-AF65-F5344CB8AC3E}">
        <p14:creationId xmlns:p14="http://schemas.microsoft.com/office/powerpoint/2010/main" val="3251789911"/>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dissolve">
                                      <p:cBhvr>
                                        <p:cTn id="7"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a:extLst>
              <a:ext uri="{FF2B5EF4-FFF2-40B4-BE49-F238E27FC236}">
                <a16:creationId xmlns:a16="http://schemas.microsoft.com/office/drawing/2014/main" id="{538050CE-A86C-084B-BB64-8B2DE3C672B5}"/>
              </a:ext>
            </a:extLst>
          </p:cNvPr>
          <p:cNvSpPr>
            <a:spLocks noChangeArrowheads="1"/>
          </p:cNvSpPr>
          <p:nvPr/>
        </p:nvSpPr>
        <p:spPr bwMode="auto">
          <a:xfrm>
            <a:off x="533400" y="2667000"/>
            <a:ext cx="81534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GB" altLang="en-US" sz="2000" dirty="0">
                <a:solidFill>
                  <a:schemeClr val="bg1"/>
                </a:solidFill>
                <a:latin typeface="Arial" panose="020B0604020202020204" pitchFamily="34" charset="0"/>
                <a:cs typeface="Arial" panose="020B0604020202020204" pitchFamily="34" charset="0"/>
              </a:rPr>
              <a:t>The Christmas season extends until 6</a:t>
            </a:r>
            <a:r>
              <a:rPr lang="en-GB" altLang="en-US" sz="2000" baseline="30000" dirty="0">
                <a:solidFill>
                  <a:schemeClr val="bg1"/>
                </a:solidFill>
                <a:latin typeface="Arial" panose="020B0604020202020204" pitchFamily="34" charset="0"/>
                <a:cs typeface="Arial" panose="020B0604020202020204" pitchFamily="34" charset="0"/>
              </a:rPr>
              <a:t>th</a:t>
            </a:r>
            <a:r>
              <a:rPr lang="en-GB" altLang="en-US" sz="2000" dirty="0">
                <a:solidFill>
                  <a:schemeClr val="bg1"/>
                </a:solidFill>
                <a:latin typeface="Arial" panose="020B0604020202020204" pitchFamily="34" charset="0"/>
                <a:cs typeface="Arial" panose="020B0604020202020204" pitchFamily="34" charset="0"/>
              </a:rPr>
              <a:t> of January with the </a:t>
            </a:r>
            <a:r>
              <a:rPr lang="en-GB" altLang="en-US" sz="2000" i="1" dirty="0" err="1">
                <a:solidFill>
                  <a:schemeClr val="bg1"/>
                </a:solidFill>
                <a:latin typeface="Arial" panose="020B0604020202020204" pitchFamily="34" charset="0"/>
                <a:cs typeface="Arial" panose="020B0604020202020204" pitchFamily="34" charset="0"/>
              </a:rPr>
              <a:t>Epiphanie</a:t>
            </a:r>
            <a:r>
              <a:rPr lang="en-GB" altLang="en-US" sz="2000" dirty="0">
                <a:solidFill>
                  <a:schemeClr val="bg1"/>
                </a:solidFill>
                <a:latin typeface="Arial" panose="020B0604020202020204" pitchFamily="34" charset="0"/>
                <a:cs typeface="Arial" panose="020B0604020202020204" pitchFamily="34" charset="0"/>
              </a:rPr>
              <a:t> celebration. also known as </a:t>
            </a:r>
            <a:r>
              <a:rPr lang="en-GB" altLang="en-US" sz="2000" i="1" dirty="0">
                <a:solidFill>
                  <a:schemeClr val="bg1"/>
                </a:solidFill>
                <a:latin typeface="Arial" panose="020B0604020202020204" pitchFamily="34" charset="0"/>
                <a:cs typeface="Arial" panose="020B0604020202020204" pitchFamily="34" charset="0"/>
              </a:rPr>
              <a:t>La Fête des </a:t>
            </a:r>
            <a:r>
              <a:rPr lang="en-GB" altLang="en-US" sz="2000" i="1" dirty="0" err="1">
                <a:solidFill>
                  <a:schemeClr val="bg1"/>
                </a:solidFill>
                <a:latin typeface="Arial" panose="020B0604020202020204" pitchFamily="34" charset="0"/>
                <a:cs typeface="Arial" panose="020B0604020202020204" pitchFamily="34" charset="0"/>
              </a:rPr>
              <a:t>Rois</a:t>
            </a:r>
            <a:r>
              <a:rPr lang="en-GB" altLang="en-US" sz="2000" dirty="0">
                <a:solidFill>
                  <a:schemeClr val="bg1"/>
                </a:solidFill>
                <a:latin typeface="Arial" panose="020B0604020202020204" pitchFamily="34" charset="0"/>
                <a:cs typeface="Arial" panose="020B0604020202020204" pitchFamily="34" charset="0"/>
              </a:rPr>
              <a:t>. In some places in France it is celebrated on the first Sunday after 1</a:t>
            </a:r>
            <a:r>
              <a:rPr lang="en-GB" altLang="en-US" sz="2000" baseline="30000" dirty="0">
                <a:solidFill>
                  <a:schemeClr val="bg1"/>
                </a:solidFill>
                <a:latin typeface="Arial" panose="020B0604020202020204" pitchFamily="34" charset="0"/>
                <a:cs typeface="Arial" panose="020B0604020202020204" pitchFamily="34" charset="0"/>
              </a:rPr>
              <a:t>st</a:t>
            </a:r>
            <a:r>
              <a:rPr lang="en-GB" altLang="en-US" sz="2000" dirty="0">
                <a:solidFill>
                  <a:schemeClr val="bg1"/>
                </a:solidFill>
                <a:latin typeface="Arial" panose="020B0604020202020204" pitchFamily="34" charset="0"/>
                <a:cs typeface="Arial" panose="020B0604020202020204" pitchFamily="34" charset="0"/>
              </a:rPr>
              <a:t> January. </a:t>
            </a:r>
          </a:p>
          <a:p>
            <a:pPr algn="ctr" eaLnBrk="1" hangingPunct="1"/>
            <a:r>
              <a:rPr lang="en-GB" altLang="en-US" sz="2000" dirty="0">
                <a:solidFill>
                  <a:schemeClr val="bg1"/>
                </a:solidFill>
                <a:latin typeface="Arial" panose="020B0604020202020204" pitchFamily="34" charset="0"/>
                <a:cs typeface="Arial" panose="020B0604020202020204" pitchFamily="34" charset="0"/>
              </a:rPr>
              <a:t>The term Epiphany comes from the Greek </a:t>
            </a:r>
            <a:r>
              <a:rPr lang="en-GB" altLang="en-US" sz="2000" i="1" dirty="0" err="1">
                <a:solidFill>
                  <a:schemeClr val="bg1"/>
                </a:solidFill>
                <a:latin typeface="Arial" panose="020B0604020202020204" pitchFamily="34" charset="0"/>
                <a:cs typeface="Arial" panose="020B0604020202020204" pitchFamily="34" charset="0"/>
              </a:rPr>
              <a:t>Epiphanio</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which means </a:t>
            </a:r>
            <a:r>
              <a:rPr lang="en-GB" altLang="en-US" sz="2000" i="1" dirty="0">
                <a:solidFill>
                  <a:schemeClr val="bg1"/>
                </a:solidFill>
                <a:latin typeface="Arial" panose="020B0604020202020204" pitchFamily="34" charset="0"/>
                <a:cs typeface="Arial" panose="020B0604020202020204" pitchFamily="34" charset="0"/>
              </a:rPr>
              <a:t>‘to appear’. </a:t>
            </a:r>
          </a:p>
          <a:p>
            <a:pPr algn="ctr" eaLnBrk="1" hangingPunct="1"/>
            <a:r>
              <a:rPr lang="en-GB" altLang="en-US" sz="2000" dirty="0">
                <a:solidFill>
                  <a:schemeClr val="bg1"/>
                </a:solidFill>
                <a:latin typeface="Arial" panose="020B0604020202020204" pitchFamily="34" charset="0"/>
                <a:cs typeface="Arial" panose="020B0604020202020204" pitchFamily="34" charset="0"/>
              </a:rPr>
              <a:t>According to an old legend based on a Bible story, the Three Kings (aka Wise Men) Caspar, Melchior and Balthasar saw, on the night when Christ was born, a bright star, followed it to Bethlehem and found there the Christ child and presented it with gold, frankincense and myrrh. </a:t>
            </a:r>
          </a:p>
        </p:txBody>
      </p:sp>
      <p:pic>
        <p:nvPicPr>
          <p:cNvPr id="8195" name="Picture 1031" descr="C:\Documents and Settings\PGCE.NORASLAPTOP\Desktop\Wise%20Men.jpg">
            <a:extLst>
              <a:ext uri="{FF2B5EF4-FFF2-40B4-BE49-F238E27FC236}">
                <a16:creationId xmlns:a16="http://schemas.microsoft.com/office/drawing/2014/main" id="{D77C0E01-0B52-F14B-AF35-04146C0D54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15938"/>
            <a:ext cx="2667000" cy="208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1033" descr="http://www.careyscards.com/Wise%20Men%20%26%20Angel.gif">
            <a:hlinkClick r:id="rId3"/>
            <a:extLst>
              <a:ext uri="{FF2B5EF4-FFF2-40B4-BE49-F238E27FC236}">
                <a16:creationId xmlns:a16="http://schemas.microsoft.com/office/drawing/2014/main" id="{82C3D35B-51A8-CF4A-88FC-C80D8512AB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295400"/>
            <a:ext cx="201453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p:cTn id="7" dur="500" fill="hold"/>
                                        <p:tgtEl>
                                          <p:spTgt spid="18434"/>
                                        </p:tgtEl>
                                        <p:attrNameLst>
                                          <p:attrName>ppt_w</p:attrName>
                                        </p:attrNameLst>
                                      </p:cBhvr>
                                      <p:tavLst>
                                        <p:tav tm="0">
                                          <p:val>
                                            <p:fltVal val="0"/>
                                          </p:val>
                                        </p:tav>
                                        <p:tav tm="100000">
                                          <p:val>
                                            <p:strVal val="#ppt_w"/>
                                          </p:val>
                                        </p:tav>
                                      </p:tavLst>
                                    </p:anim>
                                    <p:anim calcmode="lin" valueType="num">
                                      <p:cBhvr>
                                        <p:cTn id="8" dur="500" fill="hold"/>
                                        <p:tgtEl>
                                          <p:spTgt spid="1843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3">
            <a:extLst>
              <a:ext uri="{FF2B5EF4-FFF2-40B4-BE49-F238E27FC236}">
                <a16:creationId xmlns:a16="http://schemas.microsoft.com/office/drawing/2014/main" id="{0D5CA729-FC34-5343-835B-861E29F03E89}"/>
              </a:ext>
            </a:extLst>
          </p:cNvPr>
          <p:cNvSpPr>
            <a:spLocks noGrp="1" noChangeArrowheads="1"/>
          </p:cNvSpPr>
          <p:nvPr>
            <p:ph type="title" idx="4294967295"/>
          </p:nvPr>
        </p:nvSpPr>
        <p:spPr bwMode="auto">
          <a:xfrm>
            <a:off x="533400" y="685800"/>
            <a:ext cx="4572000" cy="55626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GB" altLang="en-US" sz="2000" dirty="0">
                <a:solidFill>
                  <a:schemeClr val="bg1"/>
                </a:solidFill>
                <a:latin typeface="Arial" panose="020B0604020202020204" pitchFamily="34" charset="0"/>
                <a:cs typeface="Arial" panose="020B0604020202020204" pitchFamily="34" charset="0"/>
              </a:rPr>
              <a:t>The Christmas tree is also taken down on 06</a:t>
            </a:r>
            <a:r>
              <a:rPr lang="en-GB" altLang="en-US" sz="2000" baseline="30000" dirty="0">
                <a:solidFill>
                  <a:schemeClr val="bg1"/>
                </a:solidFill>
                <a:latin typeface="Arial" panose="020B0604020202020204" pitchFamily="34" charset="0"/>
                <a:cs typeface="Arial" panose="020B0604020202020204" pitchFamily="34" charset="0"/>
              </a:rPr>
              <a:t>th</a:t>
            </a:r>
            <a:r>
              <a:rPr lang="en-GB" altLang="en-US" sz="2000" dirty="0">
                <a:solidFill>
                  <a:schemeClr val="bg1"/>
                </a:solidFill>
                <a:latin typeface="Arial" panose="020B0604020202020204" pitchFamily="34" charset="0"/>
                <a:cs typeface="Arial" panose="020B0604020202020204" pitchFamily="34" charset="0"/>
              </a:rPr>
              <a:t>January. On that day French households eat a </a:t>
            </a:r>
            <a:r>
              <a:rPr lang="en-GB" altLang="en-US" sz="2000" i="1" dirty="0" err="1">
                <a:solidFill>
                  <a:schemeClr val="bg1"/>
                </a:solidFill>
                <a:latin typeface="Arial" panose="020B0604020202020204" pitchFamily="34" charset="0"/>
                <a:cs typeface="Arial" panose="020B0604020202020204" pitchFamily="34" charset="0"/>
              </a:rPr>
              <a:t>Galette</a:t>
            </a:r>
            <a:r>
              <a:rPr lang="en-GB" altLang="en-US" sz="2000" i="1" dirty="0">
                <a:solidFill>
                  <a:schemeClr val="bg1"/>
                </a:solidFill>
                <a:latin typeface="Arial" panose="020B0604020202020204" pitchFamily="34" charset="0"/>
                <a:cs typeface="Arial" panose="020B0604020202020204" pitchFamily="34" charset="0"/>
              </a:rPr>
              <a:t> des </a:t>
            </a:r>
            <a:r>
              <a:rPr lang="en-GB" altLang="en-US" sz="2000" i="1" dirty="0" err="1">
                <a:solidFill>
                  <a:schemeClr val="bg1"/>
                </a:solidFill>
                <a:latin typeface="Arial" panose="020B0604020202020204" pitchFamily="34" charset="0"/>
                <a:cs typeface="Arial" panose="020B0604020202020204" pitchFamily="34" charset="0"/>
              </a:rPr>
              <a:t>Rois</a:t>
            </a:r>
            <a:r>
              <a:rPr lang="en-GB" altLang="en-US" sz="2000" dirty="0">
                <a:solidFill>
                  <a:schemeClr val="bg1"/>
                </a:solidFill>
                <a:latin typeface="Arial" panose="020B0604020202020204" pitchFamily="34" charset="0"/>
                <a:cs typeface="Arial" panose="020B0604020202020204" pitchFamily="34" charset="0"/>
              </a:rPr>
              <a:t> . This is an almond puff-pastry pie which is baked with a </a:t>
            </a:r>
            <a:r>
              <a:rPr lang="en-GB" altLang="en-US" sz="2000" i="1" dirty="0" err="1">
                <a:solidFill>
                  <a:schemeClr val="bg1"/>
                </a:solidFill>
                <a:latin typeface="Arial" panose="020B0604020202020204" pitchFamily="34" charset="0"/>
                <a:cs typeface="Arial" panose="020B0604020202020204" pitchFamily="34" charset="0"/>
              </a:rPr>
              <a:t>fève</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stuffed in the filling. </a:t>
            </a:r>
            <a:br>
              <a:rPr lang="en-GB" altLang="en-US" sz="2000" dirty="0">
                <a:solidFill>
                  <a:schemeClr val="bg1"/>
                </a:solidFill>
                <a:latin typeface="Arial" panose="020B0604020202020204" pitchFamily="34" charset="0"/>
                <a:cs typeface="Arial" panose="020B0604020202020204" pitchFamily="34" charset="0"/>
              </a:rPr>
            </a:br>
            <a:br>
              <a:rPr lang="en-GB" altLang="en-US" sz="2000" dirty="0">
                <a:solidFill>
                  <a:schemeClr val="bg1"/>
                </a:solidFill>
                <a:latin typeface="Arial" panose="020B0604020202020204" pitchFamily="34" charset="0"/>
                <a:cs typeface="Arial" panose="020B0604020202020204" pitchFamily="34" charset="0"/>
              </a:rPr>
            </a:br>
            <a:r>
              <a:rPr lang="en-GB" altLang="en-US" sz="2000" i="1" dirty="0" err="1">
                <a:solidFill>
                  <a:schemeClr val="bg1"/>
                </a:solidFill>
                <a:latin typeface="Arial" panose="020B0604020202020204" pitchFamily="34" charset="0"/>
                <a:cs typeface="Arial" panose="020B0604020202020204" pitchFamily="34" charset="0"/>
              </a:rPr>
              <a:t>Fèves</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used to be dried beans. Beans  were replaced by little ceramic figurines. Nowadays the </a:t>
            </a:r>
            <a:r>
              <a:rPr lang="en-GB" altLang="en-US" sz="2000" i="1" dirty="0" err="1">
                <a:solidFill>
                  <a:schemeClr val="bg1"/>
                </a:solidFill>
                <a:latin typeface="Arial" panose="020B0604020202020204" pitchFamily="34" charset="0"/>
                <a:cs typeface="Arial" panose="020B0604020202020204" pitchFamily="34" charset="0"/>
              </a:rPr>
              <a:t>fève</a:t>
            </a:r>
            <a:r>
              <a:rPr lang="en-GB" altLang="en-US" sz="2000" dirty="0">
                <a:solidFill>
                  <a:schemeClr val="bg1"/>
                </a:solidFill>
                <a:latin typeface="Arial" panose="020B0604020202020204" pitchFamily="34" charset="0"/>
                <a:cs typeface="Arial" panose="020B0604020202020204" pitchFamily="34" charset="0"/>
              </a:rPr>
              <a:t> is often made in plastic. </a:t>
            </a:r>
            <a:br>
              <a:rPr lang="en-GB" altLang="en-US" sz="2000" dirty="0">
                <a:solidFill>
                  <a:schemeClr val="bg1"/>
                </a:solidFill>
                <a:latin typeface="Arial" panose="020B0604020202020204" pitchFamily="34" charset="0"/>
                <a:cs typeface="Arial" panose="020B0604020202020204" pitchFamily="34" charset="0"/>
              </a:rPr>
            </a:br>
            <a:br>
              <a:rPr lang="en-GB" altLang="en-US" sz="2000" dirty="0">
                <a:solidFill>
                  <a:schemeClr val="bg1"/>
                </a:solidFill>
                <a:latin typeface="Arial" panose="020B0604020202020204" pitchFamily="34" charset="0"/>
                <a:cs typeface="Arial" panose="020B0604020202020204" pitchFamily="34" charset="0"/>
              </a:rPr>
            </a:br>
            <a:r>
              <a:rPr lang="en-GB" altLang="en-US" sz="2000" dirty="0">
                <a:solidFill>
                  <a:schemeClr val="bg1"/>
                </a:solidFill>
                <a:latin typeface="Arial" panose="020B0604020202020204" pitchFamily="34" charset="0"/>
                <a:cs typeface="Arial" panose="020B0604020202020204" pitchFamily="34" charset="0"/>
              </a:rPr>
              <a:t>The person who finds the </a:t>
            </a:r>
            <a:r>
              <a:rPr lang="en-GB" altLang="en-US" sz="2000" i="1" dirty="0" err="1">
                <a:solidFill>
                  <a:schemeClr val="bg1"/>
                </a:solidFill>
                <a:latin typeface="Arial" panose="020B0604020202020204" pitchFamily="34" charset="0"/>
                <a:cs typeface="Arial" panose="020B0604020202020204" pitchFamily="34" charset="0"/>
              </a:rPr>
              <a:t>fève</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is</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crowned King or Queen of the family for a year. </a:t>
            </a:r>
            <a:r>
              <a:rPr lang="en-GB" altLang="en-US" sz="2000" dirty="0" err="1">
                <a:solidFill>
                  <a:schemeClr val="bg1"/>
                </a:solidFill>
                <a:latin typeface="Arial" panose="020B0604020202020204" pitchFamily="34" charset="0"/>
                <a:cs typeface="Arial" panose="020B0604020202020204" pitchFamily="34" charset="0"/>
              </a:rPr>
              <a:t>He/She</a:t>
            </a:r>
            <a:r>
              <a:rPr lang="en-GB" altLang="en-US" sz="2000" dirty="0">
                <a:solidFill>
                  <a:schemeClr val="bg1"/>
                </a:solidFill>
                <a:latin typeface="Arial" panose="020B0604020202020204" pitchFamily="34" charset="0"/>
                <a:cs typeface="Arial" panose="020B0604020202020204" pitchFamily="34" charset="0"/>
              </a:rPr>
              <a:t> wears a paper crown for the day and drops the </a:t>
            </a:r>
            <a:r>
              <a:rPr lang="en-GB" altLang="en-US" sz="2000" i="1" dirty="0" err="1">
                <a:solidFill>
                  <a:schemeClr val="bg1"/>
                </a:solidFill>
                <a:latin typeface="Arial" panose="020B0604020202020204" pitchFamily="34" charset="0"/>
                <a:cs typeface="Arial" panose="020B0604020202020204" pitchFamily="34" charset="0"/>
              </a:rPr>
              <a:t>fève</a:t>
            </a:r>
            <a:r>
              <a:rPr lang="en-GB" altLang="en-US" sz="2000" dirty="0">
                <a:solidFill>
                  <a:schemeClr val="bg1"/>
                </a:solidFill>
                <a:latin typeface="Arial" panose="020B0604020202020204" pitchFamily="34" charset="0"/>
                <a:cs typeface="Arial" panose="020B0604020202020204" pitchFamily="34" charset="0"/>
              </a:rPr>
              <a:t> into his/her chosen partner's glass.</a:t>
            </a:r>
            <a:endParaRPr lang="en-GB" altLang="en-US" sz="2000" i="1" dirty="0">
              <a:solidFill>
                <a:schemeClr val="bg1"/>
              </a:solidFill>
              <a:latin typeface="Arial" panose="020B0604020202020204" pitchFamily="34" charset="0"/>
              <a:cs typeface="Arial" panose="020B0604020202020204" pitchFamily="34" charset="0"/>
            </a:endParaRPr>
          </a:p>
        </p:txBody>
      </p:sp>
      <p:pic>
        <p:nvPicPr>
          <p:cNvPr id="9219" name="Picture 4" descr="C:\Documents and Settings\PGCE.NORASLAPTOP\Desktop\galettedesrois6.gif">
            <a:extLst>
              <a:ext uri="{FF2B5EF4-FFF2-40B4-BE49-F238E27FC236}">
                <a16:creationId xmlns:a16="http://schemas.microsoft.com/office/drawing/2014/main" id="{3E8AC8BD-D859-B146-8F25-A1CEF7EB80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828800"/>
            <a:ext cx="2514600"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5" descr="C:\Documents and Settings\PGCE.NORASLAPTOP\Desktop\galette_des_rois.jpg">
            <a:extLst>
              <a:ext uri="{FF2B5EF4-FFF2-40B4-BE49-F238E27FC236}">
                <a16:creationId xmlns:a16="http://schemas.microsoft.com/office/drawing/2014/main" id="{451F9E22-4844-3947-9E03-1E6AC24076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4114800"/>
            <a:ext cx="25146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6" descr="C:\Documents and Settings\PGCE.NORASLAPTOP\Desktop\feve.jpg">
            <a:extLst>
              <a:ext uri="{FF2B5EF4-FFF2-40B4-BE49-F238E27FC236}">
                <a16:creationId xmlns:a16="http://schemas.microsoft.com/office/drawing/2014/main" id="{9C1A710D-809F-CB4D-B20F-7603D13243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4495800"/>
            <a:ext cx="812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barn(inHorizontal)">
                                      <p:cBhvr>
                                        <p:cTn id="7"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026" descr="http://perso.wanadoo.fr/eloie/Illustrations_compte_rendus/deco_noel_cloches.gif">
            <a:extLst>
              <a:ext uri="{FF2B5EF4-FFF2-40B4-BE49-F238E27FC236}">
                <a16:creationId xmlns:a16="http://schemas.microsoft.com/office/drawing/2014/main" id="{391AFA80-ACF0-184F-8B61-A3A91919AD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1000"/>
            <a:ext cx="144780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1027">
            <a:extLst>
              <a:ext uri="{FF2B5EF4-FFF2-40B4-BE49-F238E27FC236}">
                <a16:creationId xmlns:a16="http://schemas.microsoft.com/office/drawing/2014/main" id="{60ED3ED7-D771-4F44-BC46-24B9C6D0968D}"/>
              </a:ext>
            </a:extLst>
          </p:cNvPr>
          <p:cNvSpPr>
            <a:spLocks noChangeArrowheads="1"/>
          </p:cNvSpPr>
          <p:nvPr/>
        </p:nvSpPr>
        <p:spPr bwMode="auto">
          <a:xfrm>
            <a:off x="457200" y="1412776"/>
            <a:ext cx="8204200"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GB" altLang="en-US" sz="13800" b="1" dirty="0">
                <a:solidFill>
                  <a:srgbClr val="E51C07"/>
                </a:solidFill>
                <a:effectLst>
                  <a:outerShdw blurRad="38100" dist="38100" dir="2700000" algn="tl">
                    <a:srgbClr val="000000"/>
                  </a:outerShdw>
                </a:effectLst>
                <a:latin typeface="Edwardian Script ITC" panose="030303020407070D0804" pitchFamily="66" charset="77"/>
              </a:rPr>
              <a:t>Christmas Decorations</a:t>
            </a:r>
            <a:endParaRPr lang="en-GB" altLang="en-US" sz="13800" b="1" dirty="0">
              <a:solidFill>
                <a:srgbClr val="E51C07"/>
              </a:solidFill>
              <a:effectLst>
                <a:outerShdw blurRad="38100" dist="38100" dir="2700000" algn="tl">
                  <a:srgbClr val="000000"/>
                </a:outerShdw>
              </a:effectLst>
              <a:latin typeface="Edwardian Script ITC" panose="030303020407070D0804" pitchFamily="66" charset="77"/>
              <a:cs typeface="Times New Roman" charset="0"/>
            </a:endParaRPr>
          </a:p>
        </p:txBody>
      </p:sp>
      <p:pic>
        <p:nvPicPr>
          <p:cNvPr id="10244" name="Picture 1028" descr="http://www.jecris.com/TXT/NOEL/bougienoel.gif">
            <a:hlinkClick r:id="rId3"/>
            <a:extLst>
              <a:ext uri="{FF2B5EF4-FFF2-40B4-BE49-F238E27FC236}">
                <a16:creationId xmlns:a16="http://schemas.microsoft.com/office/drawing/2014/main" id="{3D61EBA0-A06C-3B40-8CE8-2F6A7D16C922}"/>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876800"/>
            <a:ext cx="24384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8" fill="hold" grpId="0" nodeType="clickEffect">
                                  <p:stCondLst>
                                    <p:cond delay="0"/>
                                  </p:stCondLst>
                                  <p:iterate type="wd">
                                    <p:tmPct val="100000"/>
                                  </p:iterate>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1000" fill="hold"/>
                                        <p:tgtEl>
                                          <p:spTgt spid="20483"/>
                                        </p:tgtEl>
                                        <p:attrNameLst>
                                          <p:attrName>ppt_x</p:attrName>
                                        </p:attrNameLst>
                                      </p:cBhvr>
                                      <p:tavLst>
                                        <p:tav tm="0">
                                          <p:val>
                                            <p:strVal val="0-#ppt_w/2"/>
                                          </p:val>
                                        </p:tav>
                                        <p:tav tm="100000">
                                          <p:val>
                                            <p:strVal val="#ppt_x"/>
                                          </p:val>
                                        </p:tav>
                                      </p:tavLst>
                                    </p:anim>
                                    <p:anim calcmode="lin" valueType="num">
                                      <p:cBhvr additive="base">
                                        <p:cTn id="8" dur="1000" fill="hold"/>
                                        <p:tgtEl>
                                          <p:spTgt spid="204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1026">
            <a:extLst>
              <a:ext uri="{FF2B5EF4-FFF2-40B4-BE49-F238E27FC236}">
                <a16:creationId xmlns:a16="http://schemas.microsoft.com/office/drawing/2014/main" id="{A3DF541C-1A7C-A04C-B4D8-9CEB7E037D10}"/>
              </a:ext>
            </a:extLst>
          </p:cNvPr>
          <p:cNvSpPr>
            <a:spLocks noGrp="1" noChangeArrowheads="1"/>
          </p:cNvSpPr>
          <p:nvPr>
            <p:ph type="title" idx="4294967295"/>
          </p:nvPr>
        </p:nvSpPr>
        <p:spPr bwMode="auto">
          <a:xfrm>
            <a:off x="2819400" y="1676400"/>
            <a:ext cx="5943600" cy="49530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GB" altLang="en-US" sz="1900" dirty="0">
                <a:solidFill>
                  <a:schemeClr val="bg1"/>
                </a:solidFill>
                <a:latin typeface="Arial" panose="020B0604020202020204" pitchFamily="34" charset="0"/>
                <a:cs typeface="Arial" panose="020B0604020202020204" pitchFamily="34" charset="0"/>
              </a:rPr>
              <a:t>The </a:t>
            </a:r>
            <a:r>
              <a:rPr lang="en-GB" altLang="en-US" sz="1900" i="1" dirty="0" err="1">
                <a:solidFill>
                  <a:schemeClr val="bg1"/>
                </a:solidFill>
                <a:latin typeface="Arial" panose="020B0604020202020204" pitchFamily="34" charset="0"/>
                <a:cs typeface="Arial" panose="020B0604020202020204" pitchFamily="34" charset="0"/>
              </a:rPr>
              <a:t>sapin</a:t>
            </a:r>
            <a:r>
              <a:rPr lang="en-GB" altLang="en-US" sz="1900" i="1" dirty="0">
                <a:solidFill>
                  <a:schemeClr val="bg1"/>
                </a:solidFill>
                <a:latin typeface="Arial" panose="020B0604020202020204" pitchFamily="34" charset="0"/>
                <a:cs typeface="Arial" panose="020B0604020202020204" pitchFamily="34" charset="0"/>
              </a:rPr>
              <a:t> de Noël</a:t>
            </a:r>
            <a:r>
              <a:rPr lang="en-GB" altLang="en-US" sz="1900" dirty="0">
                <a:solidFill>
                  <a:schemeClr val="bg1"/>
                </a:solidFill>
                <a:latin typeface="Arial" panose="020B0604020202020204" pitchFamily="34" charset="0"/>
                <a:cs typeface="Arial" panose="020B0604020202020204" pitchFamily="34" charset="0"/>
              </a:rPr>
              <a:t> is the main decoration in homes, streets, shops, offices, and factories. The </a:t>
            </a:r>
            <a:r>
              <a:rPr lang="en-GB" altLang="en-US" sz="1900" i="1" dirty="0" err="1">
                <a:solidFill>
                  <a:schemeClr val="bg1"/>
                </a:solidFill>
                <a:latin typeface="Arial" panose="020B0604020202020204" pitchFamily="34" charset="0"/>
                <a:cs typeface="Arial" panose="020B0604020202020204" pitchFamily="34" charset="0"/>
              </a:rPr>
              <a:t>sapin</a:t>
            </a:r>
            <a:r>
              <a:rPr lang="en-GB" altLang="en-US" sz="1900" i="1" dirty="0">
                <a:solidFill>
                  <a:schemeClr val="bg1"/>
                </a:solidFill>
                <a:latin typeface="Arial" panose="020B0604020202020204" pitchFamily="34" charset="0"/>
                <a:cs typeface="Arial" panose="020B0604020202020204" pitchFamily="34" charset="0"/>
              </a:rPr>
              <a:t> de Noël</a:t>
            </a:r>
            <a:r>
              <a:rPr lang="en-GB" altLang="en-US" sz="1900" dirty="0">
                <a:solidFill>
                  <a:schemeClr val="bg1"/>
                </a:solidFill>
                <a:latin typeface="Arial" panose="020B0604020202020204" pitchFamily="34" charset="0"/>
                <a:cs typeface="Arial" panose="020B0604020202020204" pitchFamily="34" charset="0"/>
              </a:rPr>
              <a:t> appeared in Alsace - which was part of Germany - in the 14th century. A large fir tree was placed on the common. </a:t>
            </a:r>
            <a:br>
              <a:rPr lang="en-GB" altLang="en-US" sz="1900" dirty="0">
                <a:solidFill>
                  <a:schemeClr val="bg1"/>
                </a:solidFill>
                <a:latin typeface="Arial" panose="020B0604020202020204" pitchFamily="34" charset="0"/>
                <a:cs typeface="Arial" panose="020B0604020202020204" pitchFamily="34" charset="0"/>
              </a:rPr>
            </a:br>
            <a:r>
              <a:rPr lang="en-GB" altLang="en-US" sz="1900" dirty="0">
                <a:solidFill>
                  <a:schemeClr val="bg1"/>
                </a:solidFill>
                <a:latin typeface="Arial" panose="020B0604020202020204" pitchFamily="34" charset="0"/>
                <a:cs typeface="Arial" panose="020B0604020202020204" pitchFamily="34" charset="0"/>
              </a:rPr>
              <a:t>On Christmas Eve, shows were organised in front of the church: people danced around the tree of paradise which was  decorated with apples, paper flowers, and ribbons. Later on, the tree made its entrance in homes. At first, it was suspended from the ceiling with an apple tied to the trunk. </a:t>
            </a:r>
            <a:br>
              <a:rPr lang="en-GB" altLang="en-US" sz="1900" dirty="0">
                <a:solidFill>
                  <a:schemeClr val="bg1"/>
                </a:solidFill>
                <a:latin typeface="Arial" panose="020B0604020202020204" pitchFamily="34" charset="0"/>
                <a:cs typeface="Arial" panose="020B0604020202020204" pitchFamily="34" charset="0"/>
              </a:rPr>
            </a:br>
            <a:r>
              <a:rPr lang="en-GB" altLang="en-US" sz="1900" dirty="0">
                <a:solidFill>
                  <a:schemeClr val="bg1"/>
                </a:solidFill>
                <a:latin typeface="Arial" panose="020B0604020202020204" pitchFamily="34" charset="0"/>
                <a:cs typeface="Arial" panose="020B0604020202020204" pitchFamily="34" charset="0"/>
              </a:rPr>
              <a:t>Then, people got into the habit of placing the fir tree in a large tray full of sand. The tree was shaken to let cakes and small gifts fall for the children. </a:t>
            </a:r>
            <a:br>
              <a:rPr lang="en-GB" altLang="en-US" sz="1900" dirty="0">
                <a:solidFill>
                  <a:schemeClr val="bg1"/>
                </a:solidFill>
                <a:latin typeface="Arial" panose="020B0604020202020204" pitchFamily="34" charset="0"/>
                <a:cs typeface="Arial" panose="020B0604020202020204" pitchFamily="34" charset="0"/>
              </a:rPr>
            </a:br>
            <a:r>
              <a:rPr lang="en-GB" altLang="en-US" sz="1900" dirty="0">
                <a:solidFill>
                  <a:schemeClr val="bg1"/>
                </a:solidFill>
                <a:latin typeface="Arial" panose="020B0604020202020204" pitchFamily="34" charset="0"/>
                <a:cs typeface="Arial" panose="020B0604020202020204" pitchFamily="34" charset="0"/>
              </a:rPr>
              <a:t>The Christmas tree was introduced in France in 1837.</a:t>
            </a:r>
            <a:br>
              <a:rPr lang="en-GB" altLang="en-US" sz="1900" dirty="0">
                <a:solidFill>
                  <a:schemeClr val="bg1"/>
                </a:solidFill>
                <a:latin typeface="Arial" panose="020B0604020202020204" pitchFamily="34" charset="0"/>
                <a:cs typeface="Arial" panose="020B0604020202020204" pitchFamily="34" charset="0"/>
              </a:rPr>
            </a:br>
            <a:endParaRPr lang="en-GB" altLang="en-US" sz="1900" dirty="0">
              <a:solidFill>
                <a:schemeClr val="bg1"/>
              </a:solidFill>
              <a:latin typeface="Arial" panose="020B0604020202020204" pitchFamily="34" charset="0"/>
              <a:cs typeface="Arial" panose="020B0604020202020204" pitchFamily="34" charset="0"/>
            </a:endParaRPr>
          </a:p>
        </p:txBody>
      </p:sp>
      <p:pic>
        <p:nvPicPr>
          <p:cNvPr id="11267" name="Picture 1027" descr="C:\Documents and Settings\PGCE.NORASLAPTOP\Desktop\le_sapin_de_noel_de_.jpg">
            <a:extLst>
              <a:ext uri="{FF2B5EF4-FFF2-40B4-BE49-F238E27FC236}">
                <a16:creationId xmlns:a16="http://schemas.microsoft.com/office/drawing/2014/main" id="{BF4964C5-E802-5640-97A3-2975D672D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33400"/>
            <a:ext cx="22463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1029" descr="http://prescolaire.educal.com/clipart/images/fetes/0312/noel_sapin_jpg.jpg">
            <a:extLst>
              <a:ext uri="{FF2B5EF4-FFF2-40B4-BE49-F238E27FC236}">
                <a16:creationId xmlns:a16="http://schemas.microsoft.com/office/drawing/2014/main" id="{56F77FE4-89BF-2145-9DF1-557AF9C5E5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6096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1038" descr="http://framboise781.free.fr/Noel/sapin023.gif">
            <a:extLst>
              <a:ext uri="{FF2B5EF4-FFF2-40B4-BE49-F238E27FC236}">
                <a16:creationId xmlns:a16="http://schemas.microsoft.com/office/drawing/2014/main" id="{CDDBEAFE-2040-9940-95C4-A7BA64EC7E7E}"/>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581400"/>
            <a:ext cx="1622425"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additive="base">
                                        <p:cTn id="7" dur="500" fill="hold"/>
                                        <p:tgtEl>
                                          <p:spTgt spid="21506"/>
                                        </p:tgtEl>
                                        <p:attrNameLst>
                                          <p:attrName>ppt_x</p:attrName>
                                        </p:attrNameLst>
                                      </p:cBhvr>
                                      <p:tavLst>
                                        <p:tav tm="0">
                                          <p:val>
                                            <p:strVal val="1+#ppt_w/2"/>
                                          </p:val>
                                        </p:tav>
                                        <p:tav tm="100000">
                                          <p:val>
                                            <p:strVal val="#ppt_x"/>
                                          </p:val>
                                        </p:tav>
                                      </p:tavLst>
                                    </p:anim>
                                    <p:anim calcmode="lin" valueType="num">
                                      <p:cBhvr additive="base">
                                        <p:cTn id="8" dur="500" fill="hold"/>
                                        <p:tgtEl>
                                          <p:spTgt spid="215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AF349DFB-C35A-4645-91DD-E1F44D338C40}"/>
              </a:ext>
            </a:extLst>
          </p:cNvPr>
          <p:cNvSpPr>
            <a:spLocks noChangeArrowheads="1"/>
          </p:cNvSpPr>
          <p:nvPr/>
        </p:nvSpPr>
        <p:spPr bwMode="auto">
          <a:xfrm>
            <a:off x="1676400" y="2133600"/>
            <a:ext cx="556260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GB" altLang="en-US" sz="2000" dirty="0">
                <a:solidFill>
                  <a:schemeClr val="bg1"/>
                </a:solidFill>
                <a:latin typeface="Arial" panose="020B0604020202020204" pitchFamily="34" charset="0"/>
                <a:cs typeface="Arial" panose="020B0604020202020204" pitchFamily="34" charset="0"/>
              </a:rPr>
              <a:t>Another important aspect of French Christmas celebration is </a:t>
            </a:r>
            <a:r>
              <a:rPr lang="en-GB" altLang="en-US" sz="2000" i="1" dirty="0">
                <a:solidFill>
                  <a:schemeClr val="bg1"/>
                </a:solidFill>
                <a:latin typeface="Arial" panose="020B0604020202020204" pitchFamily="34" charset="0"/>
                <a:cs typeface="Arial" panose="020B0604020202020204" pitchFamily="34" charset="0"/>
              </a:rPr>
              <a:t>la crèche</a:t>
            </a:r>
            <a:r>
              <a:rPr lang="en-GB" altLang="en-US" sz="2000" dirty="0">
                <a:solidFill>
                  <a:schemeClr val="bg1"/>
                </a:solidFill>
                <a:latin typeface="Arial" panose="020B0604020202020204" pitchFamily="34" charset="0"/>
                <a:cs typeface="Arial" panose="020B0604020202020204" pitchFamily="34" charset="0"/>
              </a:rPr>
              <a:t> (nativity scene) filled little clayed figures called </a:t>
            </a:r>
            <a:r>
              <a:rPr lang="en-GB" altLang="en-US" sz="2000" i="1" dirty="0" err="1">
                <a:solidFill>
                  <a:schemeClr val="bg1"/>
                </a:solidFill>
                <a:latin typeface="Arial" panose="020B0604020202020204" pitchFamily="34" charset="0"/>
                <a:cs typeface="Arial" panose="020B0604020202020204" pitchFamily="34" charset="0"/>
              </a:rPr>
              <a:t>santons</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It</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is displayed in churches and many homes. </a:t>
            </a:r>
          </a:p>
          <a:p>
            <a:pPr algn="ctr" eaLnBrk="1" hangingPunct="1"/>
            <a:r>
              <a:rPr lang="en-GB" altLang="en-US" sz="2000" dirty="0">
                <a:solidFill>
                  <a:schemeClr val="bg1"/>
                </a:solidFill>
                <a:latin typeface="Arial" panose="020B0604020202020204" pitchFamily="34" charset="0"/>
                <a:cs typeface="Arial" panose="020B0604020202020204" pitchFamily="34" charset="0"/>
              </a:rPr>
              <a:t>An extensive tradition has evolved around these little figures which are made by craftsmen in the south of France throughout the year. In addition to the usual Holy Family, shepherds, and Magi, the craftsmen also produce figures in the form of local dignitaries and characters. Throughout December the figures are sold at annual Christmas fairs in Marseilles and Aix-en-Provence.</a:t>
            </a:r>
            <a:r>
              <a:rPr lang="en-GB" altLang="en-US" sz="2000" dirty="0">
                <a:latin typeface="Comic Sans MS" panose="030F0902030302020204" pitchFamily="66" charset="0"/>
              </a:rPr>
              <a:t> </a:t>
            </a:r>
            <a:endParaRPr lang="en-GB" altLang="en-US" sz="2000" dirty="0">
              <a:solidFill>
                <a:srgbClr val="000000"/>
              </a:solidFill>
              <a:latin typeface="Comic Sans MS" panose="030F0902030302020204" pitchFamily="66" charset="0"/>
              <a:cs typeface="Arial" panose="020B0604020202020204" pitchFamily="34" charset="0"/>
            </a:endParaRPr>
          </a:p>
        </p:txBody>
      </p:sp>
      <p:pic>
        <p:nvPicPr>
          <p:cNvPr id="12291" name="Picture 4" descr="C:\Documents and Settings\PGCE.NORASLAPTOP\Desktop\crib.gif">
            <a:extLst>
              <a:ext uri="{FF2B5EF4-FFF2-40B4-BE49-F238E27FC236}">
                <a16:creationId xmlns:a16="http://schemas.microsoft.com/office/drawing/2014/main" id="{3CDFBC70-7D6B-A742-8A23-F97ADAFABC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1000"/>
            <a:ext cx="320040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10" descr="C:\Documents and Settings\PGCE.NORASLAPTOP\Desktop\cure.jpg">
            <a:extLst>
              <a:ext uri="{FF2B5EF4-FFF2-40B4-BE49-F238E27FC236}">
                <a16:creationId xmlns:a16="http://schemas.microsoft.com/office/drawing/2014/main" id="{5C09A3EC-C15B-D348-8869-0E2A87DAD4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09800"/>
            <a:ext cx="122237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11" descr="C:\Documents and Settings\PGCE.NORASLAPTOP\Desktop\fermier2.jpg">
            <a:extLst>
              <a:ext uri="{FF2B5EF4-FFF2-40B4-BE49-F238E27FC236}">
                <a16:creationId xmlns:a16="http://schemas.microsoft.com/office/drawing/2014/main" id="{3B1CD6F6-A64A-1B44-AF8A-5A8E195FE8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4419600"/>
            <a:ext cx="12382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12" descr="C:\Documents and Settings\PGCE.NORASLAPTOP\Desktop\fermiere.jpg">
            <a:extLst>
              <a:ext uri="{FF2B5EF4-FFF2-40B4-BE49-F238E27FC236}">
                <a16:creationId xmlns:a16="http://schemas.microsoft.com/office/drawing/2014/main" id="{2AE07331-BD62-CE45-BC7C-7A83A52FC0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1828800"/>
            <a:ext cx="12731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13" descr="C:\Documents and Settings\PGCE.NORASLAPTOP\Desktop\meuniere.jpg">
            <a:extLst>
              <a:ext uri="{FF2B5EF4-FFF2-40B4-BE49-F238E27FC236}">
                <a16:creationId xmlns:a16="http://schemas.microsoft.com/office/drawing/2014/main" id="{B846956D-60AC-5D46-9BFE-D5A838A11E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5200" y="4267200"/>
            <a:ext cx="1293813"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p:cTn id="7" dur="500" fill="hold"/>
                                        <p:tgtEl>
                                          <p:spTgt spid="22530"/>
                                        </p:tgtEl>
                                        <p:attrNameLst>
                                          <p:attrName>ppt_w</p:attrName>
                                        </p:attrNameLst>
                                      </p:cBhvr>
                                      <p:tavLst>
                                        <p:tav tm="0">
                                          <p:val>
                                            <p:fltVal val="0"/>
                                          </p:val>
                                        </p:tav>
                                        <p:tav tm="100000">
                                          <p:val>
                                            <p:strVal val="#ppt_w"/>
                                          </p:val>
                                        </p:tav>
                                      </p:tavLst>
                                    </p:anim>
                                    <p:anim calcmode="lin" valueType="num">
                                      <p:cBhvr>
                                        <p:cTn id="8" dur="500" fill="hold"/>
                                        <p:tgtEl>
                                          <p:spTgt spid="225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A22090F4-6574-4044-9E6D-B2744014E4C8}"/>
              </a:ext>
            </a:extLst>
          </p:cNvPr>
          <p:cNvSpPr>
            <a:spLocks noChangeArrowheads="1"/>
          </p:cNvSpPr>
          <p:nvPr/>
        </p:nvSpPr>
        <p:spPr bwMode="auto">
          <a:xfrm>
            <a:off x="3200400" y="1905000"/>
            <a:ext cx="3429000"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GB" altLang="en-US" sz="2000" dirty="0">
                <a:solidFill>
                  <a:schemeClr val="bg1"/>
                </a:solidFill>
                <a:latin typeface="Arial" panose="020B0604020202020204" pitchFamily="34" charset="0"/>
                <a:cs typeface="Arial" panose="020B0604020202020204" pitchFamily="34" charset="0"/>
              </a:rPr>
              <a:t>Mistletoe is hung above the door during the Christmas season to bring good fortune throughout the year.</a:t>
            </a:r>
          </a:p>
          <a:p>
            <a:pPr algn="ctr" eaLnBrk="1" hangingPunct="1"/>
            <a:endParaRPr lang="en-GB" altLang="en-US" sz="2000" dirty="0">
              <a:solidFill>
                <a:schemeClr val="bg1"/>
              </a:solidFill>
              <a:latin typeface="Arial" panose="020B0604020202020204" pitchFamily="34" charset="0"/>
              <a:cs typeface="Arial" panose="020B0604020202020204" pitchFamily="34" charset="0"/>
            </a:endParaRPr>
          </a:p>
          <a:p>
            <a:pPr algn="ctr" eaLnBrk="1" hangingPunct="1"/>
            <a:endParaRPr lang="en-GB" altLang="en-US" sz="2000" dirty="0">
              <a:solidFill>
                <a:schemeClr val="bg1"/>
              </a:solidFill>
              <a:latin typeface="Arial" panose="020B0604020202020204" pitchFamily="34" charset="0"/>
              <a:cs typeface="Arial" panose="020B0604020202020204" pitchFamily="34" charset="0"/>
            </a:endParaRPr>
          </a:p>
          <a:p>
            <a:pPr algn="ctr"/>
            <a:r>
              <a:rPr lang="en-GB" altLang="en-US" sz="2000" dirty="0">
                <a:solidFill>
                  <a:schemeClr val="bg1"/>
                </a:solidFill>
                <a:latin typeface="Arial" panose="020B0604020202020204" pitchFamily="34" charset="0"/>
                <a:cs typeface="Arial" panose="020B0604020202020204" pitchFamily="34" charset="0"/>
              </a:rPr>
              <a:t>Holly, with its prickly green leaves represents the Christ’s crown and the red berries, drops of blood.</a:t>
            </a:r>
          </a:p>
        </p:txBody>
      </p:sp>
      <p:pic>
        <p:nvPicPr>
          <p:cNvPr id="13315" name="Picture 4" descr="http://news.nationalgeographic.com/news/2001/05/images/021224_mistletoe.jpg">
            <a:extLst>
              <a:ext uri="{FF2B5EF4-FFF2-40B4-BE49-F238E27FC236}">
                <a16:creationId xmlns:a16="http://schemas.microsoft.com/office/drawing/2014/main" id="{2CC24528-4CFB-624F-B1BE-B30CA5F7C5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62000"/>
            <a:ext cx="169227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6" descr="http://www.otrd.state.ok.us/StudentGuide/Images/mistletoe.jpg">
            <a:extLst>
              <a:ext uri="{FF2B5EF4-FFF2-40B4-BE49-F238E27FC236}">
                <a16:creationId xmlns:a16="http://schemas.microsoft.com/office/drawing/2014/main" id="{7254D398-4123-104E-B603-1AC731DC20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1828800"/>
            <a:ext cx="1690688"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9" descr="http://www.utahholidayguide.com/christmas/decor/images/holly2.jpg">
            <a:extLst>
              <a:ext uri="{FF2B5EF4-FFF2-40B4-BE49-F238E27FC236}">
                <a16:creationId xmlns:a16="http://schemas.microsoft.com/office/drawing/2014/main" id="{4F593F89-FA3B-9C4D-80EE-633A95201E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114800"/>
            <a:ext cx="243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11" descr="houx">
            <a:extLst>
              <a:ext uri="{FF2B5EF4-FFF2-40B4-BE49-F238E27FC236}">
                <a16:creationId xmlns:a16="http://schemas.microsoft.com/office/drawing/2014/main" id="{863AD592-A039-6344-97CA-3BD6A84045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4572000"/>
            <a:ext cx="1849438"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additive="base">
                                        <p:cTn id="7" dur="5000" fill="hold"/>
                                        <p:tgtEl>
                                          <p:spTgt spid="23554"/>
                                        </p:tgtEl>
                                        <p:attrNameLst>
                                          <p:attrName>ppt_x</p:attrName>
                                        </p:attrNameLst>
                                      </p:cBhvr>
                                      <p:tavLst>
                                        <p:tav tm="0">
                                          <p:val>
                                            <p:strVal val="#ppt_x"/>
                                          </p:val>
                                        </p:tav>
                                        <p:tav tm="100000">
                                          <p:val>
                                            <p:strVal val="#ppt_x"/>
                                          </p:val>
                                        </p:tav>
                                      </p:tavLst>
                                    </p:anim>
                                    <p:anim calcmode="lin" valueType="num">
                                      <p:cBhvr additive="base">
                                        <p:cTn id="8" dur="5000" fill="hold"/>
                                        <p:tgtEl>
                                          <p:spTgt spid="235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0D170F01-7082-6741-AB53-7606725BA258}"/>
              </a:ext>
            </a:extLst>
          </p:cNvPr>
          <p:cNvSpPr>
            <a:spLocks noChangeArrowheads="1"/>
          </p:cNvSpPr>
          <p:nvPr/>
        </p:nvSpPr>
        <p:spPr bwMode="auto">
          <a:xfrm>
            <a:off x="457200" y="1412776"/>
            <a:ext cx="8204200"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GB" altLang="en-US" sz="13800" b="1" dirty="0">
                <a:solidFill>
                  <a:srgbClr val="E51C07"/>
                </a:solidFill>
                <a:effectLst>
                  <a:outerShdw blurRad="38100" dist="38100" dir="2700000" algn="tl">
                    <a:srgbClr val="000000"/>
                  </a:outerShdw>
                </a:effectLst>
                <a:latin typeface="Edwardian Script ITC" panose="030303020407070D0804" pitchFamily="66" charset="77"/>
              </a:rPr>
              <a:t>Christmas Food </a:t>
            </a:r>
            <a:endParaRPr lang="en-GB" altLang="en-US" sz="13800" b="1" dirty="0">
              <a:solidFill>
                <a:srgbClr val="E51C07"/>
              </a:solidFill>
              <a:effectLst>
                <a:outerShdw blurRad="38100" dist="38100" dir="2700000" algn="tl">
                  <a:srgbClr val="000000"/>
                </a:outerShdw>
              </a:effectLst>
              <a:latin typeface="Edwardian Script ITC" panose="030303020407070D0804" pitchFamily="66" charset="77"/>
              <a:cs typeface="Times New Roman" charset="0"/>
            </a:endParaRPr>
          </a:p>
        </p:txBody>
      </p:sp>
      <p:pic>
        <p:nvPicPr>
          <p:cNvPr id="14339" name="Picture 3" descr="http://perso.wanadoo.fr/eloie/Illustrations_compte_rendus/deco_noel_cloches.gif">
            <a:extLst>
              <a:ext uri="{FF2B5EF4-FFF2-40B4-BE49-F238E27FC236}">
                <a16:creationId xmlns:a16="http://schemas.microsoft.com/office/drawing/2014/main" id="{9B478B58-07C5-4B44-824E-B5A683BF9B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1000"/>
            <a:ext cx="2590800"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descr="http://www.jecris.com/TXT/NOEL/bougienoel.gif">
            <a:hlinkClick r:id="rId3"/>
            <a:extLst>
              <a:ext uri="{FF2B5EF4-FFF2-40B4-BE49-F238E27FC236}">
                <a16:creationId xmlns:a16="http://schemas.microsoft.com/office/drawing/2014/main" id="{9B8F2A48-FD3F-A744-B678-B01C99390DC1}"/>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4876800"/>
            <a:ext cx="24384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2" fill="hold" grpId="0" nodeType="clickEffect">
                                  <p:stCondLst>
                                    <p:cond delay="0"/>
                                  </p:stCondLst>
                                  <p:iterate type="wd">
                                    <p:tmPct val="100000"/>
                                  </p:iterate>
                                  <p:childTnLst>
                                    <p:set>
                                      <p:cBhvr>
                                        <p:cTn id="6" dur="1" fill="hold">
                                          <p:stCondLst>
                                            <p:cond delay="0"/>
                                          </p:stCondLst>
                                        </p:cTn>
                                        <p:tgtEl>
                                          <p:spTgt spid="24578"/>
                                        </p:tgtEl>
                                        <p:attrNameLst>
                                          <p:attrName>style.visibility</p:attrName>
                                        </p:attrNameLst>
                                      </p:cBhvr>
                                      <p:to>
                                        <p:strVal val="visible"/>
                                      </p:to>
                                    </p:set>
                                    <p:anim calcmode="lin" valueType="num">
                                      <p:cBhvr additive="base">
                                        <p:cTn id="7" dur="1000" fill="hold"/>
                                        <p:tgtEl>
                                          <p:spTgt spid="24578"/>
                                        </p:tgtEl>
                                        <p:attrNameLst>
                                          <p:attrName>ppt_x</p:attrName>
                                        </p:attrNameLst>
                                      </p:cBhvr>
                                      <p:tavLst>
                                        <p:tav tm="0">
                                          <p:val>
                                            <p:strVal val="1+#ppt_w/2"/>
                                          </p:val>
                                        </p:tav>
                                        <p:tav tm="100000">
                                          <p:val>
                                            <p:strVal val="#ppt_x"/>
                                          </p:val>
                                        </p:tav>
                                      </p:tavLst>
                                    </p:anim>
                                    <p:anim calcmode="lin" valueType="num">
                                      <p:cBhvr additive="base">
                                        <p:cTn id="8" dur="1000" fill="hold"/>
                                        <p:tgtEl>
                                          <p:spTgt spid="245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5108CF72-FBA6-2C4D-8E8D-B744CA27B0F1}"/>
              </a:ext>
            </a:extLst>
          </p:cNvPr>
          <p:cNvSpPr>
            <a:spLocks noChangeArrowheads="1"/>
          </p:cNvSpPr>
          <p:nvPr/>
        </p:nvSpPr>
        <p:spPr bwMode="auto">
          <a:xfrm>
            <a:off x="533400" y="1371600"/>
            <a:ext cx="800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GB" altLang="en-US" sz="2000" dirty="0">
                <a:solidFill>
                  <a:schemeClr val="bg1"/>
                </a:solidFill>
                <a:latin typeface="Arial" panose="020B0604020202020204" pitchFamily="34" charset="0"/>
                <a:cs typeface="Arial" panose="020B0604020202020204" pitchFamily="34" charset="0"/>
              </a:rPr>
              <a:t>Le </a:t>
            </a:r>
            <a:r>
              <a:rPr lang="en-GB" altLang="en-US" sz="2000" i="1" dirty="0" err="1">
                <a:solidFill>
                  <a:schemeClr val="bg1"/>
                </a:solidFill>
                <a:latin typeface="Arial" panose="020B0604020202020204" pitchFamily="34" charset="0"/>
                <a:cs typeface="Arial" panose="020B0604020202020204" pitchFamily="34" charset="0"/>
              </a:rPr>
              <a:t>Réveillon</a:t>
            </a:r>
            <a:r>
              <a:rPr lang="en-GB" altLang="en-US" sz="2000" dirty="0">
                <a:solidFill>
                  <a:schemeClr val="bg1"/>
                </a:solidFill>
                <a:latin typeface="Arial" panose="020B0604020202020204" pitchFamily="34" charset="0"/>
                <a:cs typeface="Arial" panose="020B0604020202020204" pitchFamily="34" charset="0"/>
              </a:rPr>
              <a:t> is the huge feast that follows the </a:t>
            </a:r>
            <a:r>
              <a:rPr lang="en-GB" altLang="en-US" sz="2000" i="1" dirty="0">
                <a:solidFill>
                  <a:schemeClr val="bg1"/>
                </a:solidFill>
                <a:latin typeface="Arial" panose="020B0604020202020204" pitchFamily="34" charset="0"/>
                <a:cs typeface="Arial" panose="020B0604020202020204" pitchFamily="34" charset="0"/>
              </a:rPr>
              <a:t>Messe de Minuit</a:t>
            </a:r>
            <a:r>
              <a:rPr lang="en-GB" altLang="en-US" sz="2000" dirty="0">
                <a:solidFill>
                  <a:schemeClr val="bg1"/>
                </a:solidFill>
                <a:latin typeface="Arial" panose="020B0604020202020204" pitchFamily="34" charset="0"/>
                <a:cs typeface="Arial" panose="020B0604020202020204" pitchFamily="34" charset="0"/>
              </a:rPr>
              <a:t> (Midnight Mass) on Christmas Eve. Fewer and fewer French attend it and the </a:t>
            </a:r>
            <a:r>
              <a:rPr lang="en-GB" altLang="en-US" sz="2000" i="1" dirty="0" err="1">
                <a:solidFill>
                  <a:schemeClr val="bg1"/>
                </a:solidFill>
                <a:latin typeface="Arial" panose="020B0604020202020204" pitchFamily="34" charset="0"/>
                <a:cs typeface="Arial" panose="020B0604020202020204" pitchFamily="34" charset="0"/>
              </a:rPr>
              <a:t>Réveillon</a:t>
            </a:r>
            <a:r>
              <a:rPr lang="en-GB" altLang="en-US" sz="2000" dirty="0">
                <a:solidFill>
                  <a:schemeClr val="bg1"/>
                </a:solidFill>
                <a:latin typeface="Arial" panose="020B0604020202020204" pitchFamily="34" charset="0"/>
                <a:cs typeface="Arial" panose="020B0604020202020204" pitchFamily="34" charset="0"/>
              </a:rPr>
              <a:t> tends to start well before midnight. The word </a:t>
            </a:r>
            <a:r>
              <a:rPr lang="en-GB" altLang="en-US" sz="2000" i="1" dirty="0" err="1">
                <a:solidFill>
                  <a:schemeClr val="bg1"/>
                </a:solidFill>
                <a:latin typeface="Arial" panose="020B0604020202020204" pitchFamily="34" charset="0"/>
                <a:cs typeface="Arial" panose="020B0604020202020204" pitchFamily="34" charset="0"/>
              </a:rPr>
              <a:t>Réveillon</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comes</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from the verb </a:t>
            </a:r>
            <a:r>
              <a:rPr lang="en-GB" altLang="en-US" sz="2000" i="1" dirty="0" err="1">
                <a:solidFill>
                  <a:schemeClr val="bg1"/>
                </a:solidFill>
                <a:latin typeface="Arial" panose="020B0604020202020204" pitchFamily="34" charset="0"/>
                <a:cs typeface="Arial" panose="020B0604020202020204" pitchFamily="34" charset="0"/>
              </a:rPr>
              <a:t>réveiller</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dirty="0">
                <a:solidFill>
                  <a:schemeClr val="bg1"/>
                </a:solidFill>
                <a:latin typeface="Arial" panose="020B0604020202020204" pitchFamily="34" charset="0"/>
                <a:cs typeface="Arial" panose="020B0604020202020204" pitchFamily="34" charset="0"/>
              </a:rPr>
              <a:t>=to wake up or revive). </a:t>
            </a:r>
            <a:r>
              <a:rPr lang="en-GB" altLang="en-US" sz="2000" i="1" dirty="0">
                <a:solidFill>
                  <a:schemeClr val="bg1"/>
                </a:solidFill>
                <a:latin typeface="Arial" panose="020B0604020202020204" pitchFamily="34" charset="0"/>
                <a:cs typeface="Arial" panose="020B0604020202020204" pitchFamily="34" charset="0"/>
              </a:rPr>
              <a:t>Le </a:t>
            </a:r>
            <a:r>
              <a:rPr lang="en-GB" altLang="en-US" sz="2000" i="1" dirty="0" err="1">
                <a:solidFill>
                  <a:schemeClr val="bg1"/>
                </a:solidFill>
                <a:latin typeface="Arial" panose="020B0604020202020204" pitchFamily="34" charset="0"/>
                <a:cs typeface="Arial" panose="020B0604020202020204" pitchFamily="34" charset="0"/>
              </a:rPr>
              <a:t>Réveillon</a:t>
            </a:r>
            <a:r>
              <a:rPr lang="en-GB" altLang="en-US" sz="2000" dirty="0">
                <a:solidFill>
                  <a:schemeClr val="bg1"/>
                </a:solidFill>
                <a:latin typeface="Arial" panose="020B0604020202020204" pitchFamily="34" charset="0"/>
                <a:cs typeface="Arial" panose="020B0604020202020204" pitchFamily="34" charset="0"/>
              </a:rPr>
              <a:t> is a symbolic awakening to the meaning of Christ's birth and is the culinary high point of the season, which may be enjoyed at home or in a restaurant or café that is open all night. Each region in France has its own traditional Christmas menu, with dishes like chestnut-stuffed turkey, oysters, goose, chicken, </a:t>
            </a:r>
            <a:r>
              <a:rPr lang="en-GB" altLang="en-US" sz="2000" i="1" dirty="0">
                <a:solidFill>
                  <a:schemeClr val="bg1"/>
                </a:solidFill>
                <a:latin typeface="Arial" panose="020B0604020202020204" pitchFamily="34" charset="0"/>
                <a:cs typeface="Arial" panose="020B0604020202020204" pitchFamily="34" charset="0"/>
              </a:rPr>
              <a:t>boudin blanc</a:t>
            </a:r>
            <a:r>
              <a:rPr lang="en-GB" altLang="en-US" sz="2000" dirty="0">
                <a:solidFill>
                  <a:schemeClr val="bg1"/>
                </a:solidFill>
                <a:latin typeface="Arial" panose="020B0604020202020204" pitchFamily="34" charset="0"/>
                <a:cs typeface="Arial" panose="020B0604020202020204" pitchFamily="34" charset="0"/>
              </a:rPr>
              <a:t> (similar to white pudding), smoked salmon, snails, mussels, </a:t>
            </a:r>
            <a:r>
              <a:rPr lang="en-GB" altLang="en-US" sz="2000" i="1" dirty="0" err="1">
                <a:solidFill>
                  <a:schemeClr val="bg1"/>
                </a:solidFill>
                <a:latin typeface="Arial" panose="020B0604020202020204" pitchFamily="34" charset="0"/>
                <a:cs typeface="Arial" panose="020B0604020202020204" pitchFamily="34" charset="0"/>
              </a:rPr>
              <a:t>fois</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i="1" dirty="0" err="1">
                <a:solidFill>
                  <a:schemeClr val="bg1"/>
                </a:solidFill>
                <a:latin typeface="Arial" panose="020B0604020202020204" pitchFamily="34" charset="0"/>
                <a:cs typeface="Arial" panose="020B0604020202020204" pitchFamily="34" charset="0"/>
              </a:rPr>
              <a:t>gras</a:t>
            </a:r>
            <a:r>
              <a:rPr lang="en-GB" altLang="en-US" sz="2000" i="1" dirty="0">
                <a:solidFill>
                  <a:schemeClr val="bg1"/>
                </a:solidFill>
                <a:latin typeface="Arial" panose="020B0604020202020204" pitchFamily="34" charset="0"/>
                <a:cs typeface="Arial" panose="020B0604020202020204" pitchFamily="34" charset="0"/>
              </a:rPr>
              <a:t>,</a:t>
            </a:r>
            <a:r>
              <a:rPr lang="en-GB" altLang="en-US" sz="2000" dirty="0">
                <a:solidFill>
                  <a:schemeClr val="bg1"/>
                </a:solidFill>
                <a:latin typeface="Arial" panose="020B0604020202020204" pitchFamily="34" charset="0"/>
                <a:cs typeface="Arial" panose="020B0604020202020204" pitchFamily="34" charset="0"/>
              </a:rPr>
              <a:t> etc.</a:t>
            </a:r>
            <a:r>
              <a:rPr lang="en-GB" altLang="en-US" sz="1800" dirty="0">
                <a:solidFill>
                  <a:schemeClr val="bg1"/>
                </a:solidFill>
                <a:latin typeface="Arial" panose="020B0604020202020204" pitchFamily="34" charset="0"/>
                <a:cs typeface="Arial" panose="020B0604020202020204" pitchFamily="34" charset="0"/>
              </a:rPr>
              <a:t>  </a:t>
            </a:r>
          </a:p>
          <a:p>
            <a:pPr algn="ctr"/>
            <a:endParaRPr lang="en-GB" altLang="en-US" sz="2000" dirty="0">
              <a:solidFill>
                <a:srgbClr val="000000"/>
              </a:solidFill>
              <a:latin typeface="Comic Sans MS" panose="030F0902030302020204" pitchFamily="66" charset="0"/>
              <a:cs typeface="Arial" panose="020B0604020202020204" pitchFamily="34" charset="0"/>
            </a:endParaRPr>
          </a:p>
        </p:txBody>
      </p:sp>
      <p:sp>
        <p:nvSpPr>
          <p:cNvPr id="25603" name="Rectangle 3">
            <a:extLst>
              <a:ext uri="{FF2B5EF4-FFF2-40B4-BE49-F238E27FC236}">
                <a16:creationId xmlns:a16="http://schemas.microsoft.com/office/drawing/2014/main" id="{4CB59CE1-B6CF-E34B-855E-0E954556B149}"/>
              </a:ext>
            </a:extLst>
          </p:cNvPr>
          <p:cNvSpPr>
            <a:spLocks noChangeArrowheads="1"/>
          </p:cNvSpPr>
          <p:nvPr/>
        </p:nvSpPr>
        <p:spPr bwMode="auto">
          <a:xfrm>
            <a:off x="609600" y="1524000"/>
            <a:ext cx="4818114"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GB" altLang="en-US" sz="2600" b="1" u="sng" dirty="0">
                <a:solidFill>
                  <a:srgbClr val="E51C07"/>
                </a:solidFill>
                <a:effectLst>
                  <a:outerShdw blurRad="38100" dist="38100" dir="2700000" algn="tl">
                    <a:srgbClr val="000000"/>
                  </a:outerShdw>
                </a:effectLst>
                <a:latin typeface="Arial Rounded MT Bold" panose="020F0704030504030204" pitchFamily="34" charset="77"/>
                <a:cs typeface="Arial" charset="0"/>
              </a:rPr>
              <a:t>Le </a:t>
            </a:r>
            <a:r>
              <a:rPr lang="en-GB" altLang="en-US" sz="2600" b="1" u="sng" dirty="0" err="1">
                <a:solidFill>
                  <a:srgbClr val="E51C07"/>
                </a:solidFill>
                <a:effectLst>
                  <a:outerShdw blurRad="38100" dist="38100" dir="2700000" algn="tl">
                    <a:srgbClr val="000000"/>
                  </a:outerShdw>
                </a:effectLst>
                <a:latin typeface="Arial Rounded MT Bold" panose="020F0704030504030204" pitchFamily="34" charset="77"/>
                <a:cs typeface="Arial" charset="0"/>
              </a:rPr>
              <a:t>Réveillon</a:t>
            </a:r>
            <a:r>
              <a:rPr lang="en-GB" altLang="en-US" sz="2600" b="1" u="sng" dirty="0">
                <a:solidFill>
                  <a:srgbClr val="E51C07"/>
                </a:solidFill>
                <a:effectLst>
                  <a:outerShdw blurRad="38100" dist="38100" dir="2700000" algn="tl">
                    <a:srgbClr val="000000"/>
                  </a:outerShdw>
                </a:effectLst>
                <a:latin typeface="Arial Rounded MT Bold" panose="020F0704030504030204" pitchFamily="34" charset="77"/>
                <a:cs typeface="Arial" charset="0"/>
              </a:rPr>
              <a:t> (Christmas Eve)</a:t>
            </a:r>
          </a:p>
        </p:txBody>
      </p:sp>
      <p:pic>
        <p:nvPicPr>
          <p:cNvPr id="15364" name="Picture 6" descr="http://framboise781.free.fr/Noel/houx.gif">
            <a:extLst>
              <a:ext uri="{FF2B5EF4-FFF2-40B4-BE49-F238E27FC236}">
                <a16:creationId xmlns:a16="http://schemas.microsoft.com/office/drawing/2014/main" id="{D369E02E-BD57-C844-B9C2-438DDC7F14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5867400"/>
            <a:ext cx="83820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3"/>
                                        </p:tgtEl>
                                        <p:attrNameLst>
                                          <p:attrName>style.visibility</p:attrName>
                                        </p:attrNameLst>
                                      </p:cBhvr>
                                      <p:to>
                                        <p:strVal val="visible"/>
                                      </p:to>
                                    </p:set>
                                    <p:anim calcmode="lin" valueType="num">
                                      <p:cBhvr additive="base">
                                        <p:cTn id="7" dur="500" fill="hold"/>
                                        <p:tgtEl>
                                          <p:spTgt spid="25603"/>
                                        </p:tgtEl>
                                        <p:attrNameLst>
                                          <p:attrName>ppt_x</p:attrName>
                                        </p:attrNameLst>
                                      </p:cBhvr>
                                      <p:tavLst>
                                        <p:tav tm="0">
                                          <p:val>
                                            <p:strVal val="0-#ppt_w/2"/>
                                          </p:val>
                                        </p:tav>
                                        <p:tav tm="100000">
                                          <p:val>
                                            <p:strVal val="#ppt_x"/>
                                          </p:val>
                                        </p:tav>
                                      </p:tavLst>
                                    </p:anim>
                                    <p:anim calcmode="lin" valueType="num">
                                      <p:cBhvr additive="base">
                                        <p:cTn id="8" dur="500" fill="hold"/>
                                        <p:tgtEl>
                                          <p:spTgt spid="2560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5602"/>
                                        </p:tgtEl>
                                        <p:attrNameLst>
                                          <p:attrName>style.visibility</p:attrName>
                                        </p:attrNameLst>
                                      </p:cBhvr>
                                      <p:to>
                                        <p:strVal val="visible"/>
                                      </p:to>
                                    </p:set>
                                    <p:anim calcmode="lin" valueType="num">
                                      <p:cBhvr additive="base">
                                        <p:cTn id="13" dur="500" fill="hold"/>
                                        <p:tgtEl>
                                          <p:spTgt spid="25602"/>
                                        </p:tgtEl>
                                        <p:attrNameLst>
                                          <p:attrName>ppt_x</p:attrName>
                                        </p:attrNameLst>
                                      </p:cBhvr>
                                      <p:tavLst>
                                        <p:tav tm="0">
                                          <p:val>
                                            <p:strVal val="1+#ppt_w/2"/>
                                          </p:val>
                                        </p:tav>
                                        <p:tav tm="100000">
                                          <p:val>
                                            <p:strVal val="#ppt_x"/>
                                          </p:val>
                                        </p:tav>
                                      </p:tavLst>
                                    </p:anim>
                                    <p:anim calcmode="lin" valueType="num">
                                      <p:cBhvr additive="base">
                                        <p:cTn id="14" dur="500" fill="hold"/>
                                        <p:tgtEl>
                                          <p:spTgt spid="256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99918F49-2D8B-BD47-9BC8-C43E20540F00}"/>
              </a:ext>
            </a:extLst>
          </p:cNvPr>
          <p:cNvSpPr>
            <a:spLocks noChangeArrowheads="1"/>
          </p:cNvSpPr>
          <p:nvPr/>
        </p:nvSpPr>
        <p:spPr bwMode="auto">
          <a:xfrm>
            <a:off x="3275856" y="1577979"/>
            <a:ext cx="4607768"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2200" dirty="0">
                <a:solidFill>
                  <a:schemeClr val="bg1"/>
                </a:solidFill>
                <a:latin typeface="Arial" panose="020B0604020202020204" pitchFamily="34" charset="0"/>
                <a:cs typeface="Arial" panose="020B0604020202020204" pitchFamily="34" charset="0"/>
              </a:rPr>
              <a:t>In Alsace, for example, goose is the main course. </a:t>
            </a:r>
          </a:p>
          <a:p>
            <a:pPr algn="ctr" eaLnBrk="1" hangingPunct="1">
              <a:spcBef>
                <a:spcPct val="50000"/>
              </a:spcBef>
            </a:pPr>
            <a:r>
              <a:rPr lang="en-GB" altLang="en-US" sz="2200" dirty="0">
                <a:solidFill>
                  <a:schemeClr val="bg1"/>
                </a:solidFill>
                <a:latin typeface="Arial" panose="020B0604020202020204" pitchFamily="34" charset="0"/>
                <a:cs typeface="Arial" panose="020B0604020202020204" pitchFamily="34" charset="0"/>
              </a:rPr>
              <a:t>In Burgundy it is turkey with chestnuts. </a:t>
            </a:r>
          </a:p>
          <a:p>
            <a:pPr algn="ctr" eaLnBrk="1" hangingPunct="1">
              <a:spcBef>
                <a:spcPct val="50000"/>
              </a:spcBef>
            </a:pPr>
            <a:r>
              <a:rPr lang="en-GB" altLang="en-US" sz="2200" dirty="0">
                <a:solidFill>
                  <a:schemeClr val="bg1"/>
                </a:solidFill>
                <a:latin typeface="Arial" panose="020B0604020202020204" pitchFamily="34" charset="0"/>
                <a:cs typeface="Arial" panose="020B0604020202020204" pitchFamily="34" charset="0"/>
              </a:rPr>
              <a:t>The Parisians feast upon oysters and pâté de </a:t>
            </a:r>
            <a:r>
              <a:rPr lang="en-GB" altLang="en-US" sz="2200" i="1" dirty="0">
                <a:solidFill>
                  <a:schemeClr val="bg1"/>
                </a:solidFill>
                <a:latin typeface="Arial" panose="020B0604020202020204" pitchFamily="34" charset="0"/>
                <a:cs typeface="Arial" panose="020B0604020202020204" pitchFamily="34" charset="0"/>
              </a:rPr>
              <a:t>foie </a:t>
            </a:r>
            <a:r>
              <a:rPr lang="en-GB" altLang="en-US" sz="2200" i="1" dirty="0" err="1">
                <a:solidFill>
                  <a:schemeClr val="bg1"/>
                </a:solidFill>
                <a:latin typeface="Arial" panose="020B0604020202020204" pitchFamily="34" charset="0"/>
                <a:cs typeface="Arial" panose="020B0604020202020204" pitchFamily="34" charset="0"/>
              </a:rPr>
              <a:t>gras</a:t>
            </a:r>
            <a:r>
              <a:rPr lang="en-GB" altLang="en-US" sz="2200" dirty="0">
                <a:solidFill>
                  <a:schemeClr val="bg1"/>
                </a:solidFill>
                <a:latin typeface="Arial" panose="020B0604020202020204" pitchFamily="34" charset="0"/>
                <a:cs typeface="Arial" panose="020B0604020202020204" pitchFamily="34" charset="0"/>
              </a:rPr>
              <a:t>.  </a:t>
            </a:r>
          </a:p>
          <a:p>
            <a:pPr algn="ctr" eaLnBrk="1" hangingPunct="1">
              <a:spcBef>
                <a:spcPct val="50000"/>
              </a:spcBef>
            </a:pPr>
            <a:r>
              <a:rPr lang="en-GB" altLang="en-US" sz="2200" dirty="0">
                <a:solidFill>
                  <a:schemeClr val="bg1"/>
                </a:solidFill>
                <a:latin typeface="Arial" panose="020B0604020202020204" pitchFamily="34" charset="0"/>
                <a:cs typeface="Arial" panose="020B0604020202020204" pitchFamily="34" charset="0"/>
              </a:rPr>
              <a:t>There are also mussels, snails, smoked salmon, salmon, </a:t>
            </a:r>
            <a:r>
              <a:rPr lang="en-GB" altLang="en-US" sz="2200" dirty="0" err="1">
                <a:solidFill>
                  <a:schemeClr val="bg1"/>
                </a:solidFill>
                <a:latin typeface="Arial" panose="020B0604020202020204" pitchFamily="34" charset="0"/>
                <a:cs typeface="Arial" panose="020B0604020202020204" pitchFamily="34" charset="0"/>
              </a:rPr>
              <a:t>vols</a:t>
            </a:r>
            <a:r>
              <a:rPr lang="en-GB" altLang="en-US" sz="2200" dirty="0">
                <a:solidFill>
                  <a:schemeClr val="bg1"/>
                </a:solidFill>
                <a:latin typeface="Arial" panose="020B0604020202020204" pitchFamily="34" charset="0"/>
                <a:cs typeface="Arial" panose="020B0604020202020204" pitchFamily="34" charset="0"/>
              </a:rPr>
              <a:t>-au-vent filled in with seafood or mushrooms in a béchamel sauce  and much more! </a:t>
            </a:r>
          </a:p>
          <a:p>
            <a:pPr algn="ctr" eaLnBrk="1" hangingPunct="1">
              <a:spcBef>
                <a:spcPct val="50000"/>
              </a:spcBef>
            </a:pPr>
            <a:r>
              <a:rPr lang="en-GB" altLang="en-US" sz="2200" dirty="0">
                <a:solidFill>
                  <a:schemeClr val="bg1"/>
                </a:solidFill>
                <a:latin typeface="Arial" panose="020B0604020202020204" pitchFamily="34" charset="0"/>
                <a:cs typeface="Arial" panose="020B0604020202020204" pitchFamily="34" charset="0"/>
              </a:rPr>
              <a:t>Drinks are wine and Champagne. </a:t>
            </a:r>
          </a:p>
        </p:txBody>
      </p:sp>
      <p:pic>
        <p:nvPicPr>
          <p:cNvPr id="16387" name="Picture 3" descr="huître">
            <a:extLst>
              <a:ext uri="{FF2B5EF4-FFF2-40B4-BE49-F238E27FC236}">
                <a16:creationId xmlns:a16="http://schemas.microsoft.com/office/drawing/2014/main" id="{FAB78ED6-F9E7-0D47-96E9-16F87A06F9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4725144"/>
            <a:ext cx="11430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7" descr="http://www.topgunsinc.com/Champagne%20POP.jpg">
            <a:extLst>
              <a:ext uri="{FF2B5EF4-FFF2-40B4-BE49-F238E27FC236}">
                <a16:creationId xmlns:a16="http://schemas.microsoft.com/office/drawing/2014/main" id="{08E1E23C-9678-ED49-B771-61724B11D0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962400"/>
            <a:ext cx="2514600" cy="242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9" descr="http://www.saveurs.sympatico.ca/ency_6/dinde/dinde3.jpg">
            <a:extLst>
              <a:ext uri="{FF2B5EF4-FFF2-40B4-BE49-F238E27FC236}">
                <a16:creationId xmlns:a16="http://schemas.microsoft.com/office/drawing/2014/main" id="{47E3DABF-490E-A840-830A-C7A2464DF8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533400"/>
            <a:ext cx="2514600"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11" descr="http://fingourmet.chez.tiscali.fr/photocouvert/Saumon.JPG">
            <a:extLst>
              <a:ext uri="{FF2B5EF4-FFF2-40B4-BE49-F238E27FC236}">
                <a16:creationId xmlns:a16="http://schemas.microsoft.com/office/drawing/2014/main" id="{1A598655-E56E-9F4B-BC7F-1EE69038A8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362200"/>
            <a:ext cx="19812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1000" fill="hold"/>
                                        <p:tgtEl>
                                          <p:spTgt spid="26626"/>
                                        </p:tgtEl>
                                        <p:attrNameLst>
                                          <p:attrName>ppt_w</p:attrName>
                                        </p:attrNameLst>
                                      </p:cBhvr>
                                      <p:tavLst>
                                        <p:tav tm="0">
                                          <p:val>
                                            <p:fltVal val="0"/>
                                          </p:val>
                                        </p:tav>
                                        <p:tav tm="100000">
                                          <p:val>
                                            <p:strVal val="#ppt_w"/>
                                          </p:val>
                                        </p:tav>
                                      </p:tavLst>
                                    </p:anim>
                                    <p:anim calcmode="lin" valueType="num">
                                      <p:cBhvr>
                                        <p:cTn id="8" dur="1000" fill="hold"/>
                                        <p:tgtEl>
                                          <p:spTgt spid="26626"/>
                                        </p:tgtEl>
                                        <p:attrNameLst>
                                          <p:attrName>ppt_h</p:attrName>
                                        </p:attrNameLst>
                                      </p:cBhvr>
                                      <p:tavLst>
                                        <p:tav tm="0">
                                          <p:val>
                                            <p:fltVal val="0"/>
                                          </p:val>
                                        </p:tav>
                                        <p:tav tm="100000">
                                          <p:val>
                                            <p:strVal val="#ppt_h"/>
                                          </p:val>
                                        </p:tav>
                                      </p:tavLst>
                                    </p:anim>
                                    <p:anim calcmode="lin" valueType="num">
                                      <p:cBhvr>
                                        <p:cTn id="9" dur="1000" fill="hold"/>
                                        <p:tgtEl>
                                          <p:spTgt spid="266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62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3CFE261A-B00B-7D48-A787-A64683E21720}"/>
              </a:ext>
            </a:extLst>
          </p:cNvPr>
          <p:cNvSpPr>
            <a:spLocks noChangeArrowheads="1"/>
          </p:cNvSpPr>
          <p:nvPr/>
        </p:nvSpPr>
        <p:spPr bwMode="auto">
          <a:xfrm>
            <a:off x="609600" y="1219200"/>
            <a:ext cx="46482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GB" altLang="en-US" sz="2000" dirty="0">
                <a:solidFill>
                  <a:schemeClr val="bg1"/>
                </a:solidFill>
                <a:latin typeface="Arial" panose="020B0604020202020204" pitchFamily="34" charset="0"/>
                <a:cs typeface="Arial" panose="020B0604020202020204" pitchFamily="34" charset="0"/>
              </a:rPr>
              <a:t>The main Christmas dessert is </a:t>
            </a:r>
          </a:p>
          <a:p>
            <a:pPr algn="ctr"/>
            <a:r>
              <a:rPr lang="en-GB" altLang="en-US" sz="2000" i="1" dirty="0">
                <a:solidFill>
                  <a:schemeClr val="bg1"/>
                </a:solidFill>
                <a:latin typeface="Arial" panose="020B0604020202020204" pitchFamily="34" charset="0"/>
                <a:cs typeface="Arial" panose="020B0604020202020204" pitchFamily="34" charset="0"/>
              </a:rPr>
              <a:t>la </a:t>
            </a:r>
            <a:r>
              <a:rPr lang="en-GB" altLang="en-US" sz="2000" i="1" dirty="0" err="1">
                <a:solidFill>
                  <a:schemeClr val="bg1"/>
                </a:solidFill>
                <a:latin typeface="Arial" panose="020B0604020202020204" pitchFamily="34" charset="0"/>
                <a:cs typeface="Arial" panose="020B0604020202020204" pitchFamily="34" charset="0"/>
              </a:rPr>
              <a:t>bûche</a:t>
            </a:r>
            <a:r>
              <a:rPr lang="en-GB" altLang="en-US" sz="2000" i="1" dirty="0">
                <a:solidFill>
                  <a:schemeClr val="bg1"/>
                </a:solidFill>
                <a:latin typeface="Arial" panose="020B0604020202020204" pitchFamily="34" charset="0"/>
                <a:cs typeface="Arial" panose="020B0604020202020204" pitchFamily="34" charset="0"/>
              </a:rPr>
              <a:t> de Noël</a:t>
            </a:r>
            <a:r>
              <a:rPr lang="en-GB" altLang="en-US" sz="2000" dirty="0">
                <a:solidFill>
                  <a:schemeClr val="bg1"/>
                </a:solidFill>
                <a:latin typeface="Arial" panose="020B0604020202020204" pitchFamily="34" charset="0"/>
                <a:cs typeface="Arial" panose="020B0604020202020204" pitchFamily="34" charset="0"/>
              </a:rPr>
              <a:t> (Yule log).</a:t>
            </a:r>
          </a:p>
          <a:p>
            <a:pPr algn="ctr"/>
            <a:r>
              <a:rPr lang="en-GB" altLang="en-US" sz="2000" dirty="0">
                <a:solidFill>
                  <a:schemeClr val="bg1"/>
                </a:solidFill>
                <a:latin typeface="Arial" panose="020B0604020202020204" pitchFamily="34" charset="0"/>
                <a:cs typeface="Arial" panose="020B0604020202020204" pitchFamily="34" charset="0"/>
              </a:rPr>
              <a:t>It is a sponge cake filled with buttercream. It is rolled and shaped like a log. It is then covered in chocolate to make it look like a log. </a:t>
            </a:r>
          </a:p>
        </p:txBody>
      </p:sp>
      <p:pic>
        <p:nvPicPr>
          <p:cNvPr id="17411" name="Picture 4" descr="C:\Documents and Settings\PGCE.NORASLAPTOP\Desktop\buche.jpg">
            <a:extLst>
              <a:ext uri="{FF2B5EF4-FFF2-40B4-BE49-F238E27FC236}">
                <a16:creationId xmlns:a16="http://schemas.microsoft.com/office/drawing/2014/main" id="{823336A6-446B-E64E-AC15-97F978E727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752600"/>
            <a:ext cx="3359150" cy="216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5" descr="C:\Documents and Settings\PGCE.NORASLAPTOP\Desktop\buche%20de%20Noel%202001.jpg">
            <a:extLst>
              <a:ext uri="{FF2B5EF4-FFF2-40B4-BE49-F238E27FC236}">
                <a16:creationId xmlns:a16="http://schemas.microsoft.com/office/drawing/2014/main" id="{8FA46841-AF7C-1643-AD6A-049C13A31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4114800"/>
            <a:ext cx="32004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 name="Rectangle 7">
            <a:extLst>
              <a:ext uri="{FF2B5EF4-FFF2-40B4-BE49-F238E27FC236}">
                <a16:creationId xmlns:a16="http://schemas.microsoft.com/office/drawing/2014/main" id="{F3D3AF9E-98BC-B746-8647-9EB8BF6486A4}"/>
              </a:ext>
            </a:extLst>
          </p:cNvPr>
          <p:cNvSpPr>
            <a:spLocks noChangeArrowheads="1"/>
          </p:cNvSpPr>
          <p:nvPr/>
        </p:nvSpPr>
        <p:spPr bwMode="auto">
          <a:xfrm>
            <a:off x="800100" y="5334040"/>
            <a:ext cx="4267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GB" altLang="en-US" sz="2000" i="1" dirty="0">
                <a:solidFill>
                  <a:schemeClr val="bg1"/>
                </a:solidFill>
                <a:latin typeface="Arial" panose="020B0604020202020204" pitchFamily="34" charset="0"/>
                <a:cs typeface="Arial" panose="020B0604020202020204" pitchFamily="34" charset="0"/>
              </a:rPr>
              <a:t>Some </a:t>
            </a:r>
            <a:r>
              <a:rPr lang="en-GB" altLang="en-US" sz="2000" i="1" dirty="0" err="1">
                <a:solidFill>
                  <a:schemeClr val="bg1"/>
                </a:solidFill>
                <a:latin typeface="Arial" panose="020B0604020202020204" pitchFamily="34" charset="0"/>
                <a:cs typeface="Arial" panose="020B0604020202020204" pitchFamily="34" charset="0"/>
              </a:rPr>
              <a:t>bûches</a:t>
            </a:r>
            <a:r>
              <a:rPr lang="en-GB" altLang="en-US" sz="2000" i="1" dirty="0">
                <a:solidFill>
                  <a:schemeClr val="bg1"/>
                </a:solidFill>
                <a:latin typeface="Arial" panose="020B0604020202020204" pitchFamily="34" charset="0"/>
                <a:cs typeface="Arial" panose="020B0604020202020204" pitchFamily="34" charset="0"/>
              </a:rPr>
              <a:t> de Noël</a:t>
            </a:r>
            <a:r>
              <a:rPr lang="en-GB" altLang="en-US" sz="2000" dirty="0">
                <a:solidFill>
                  <a:schemeClr val="bg1"/>
                </a:solidFill>
                <a:latin typeface="Arial" panose="020B0604020202020204" pitchFamily="34" charset="0"/>
                <a:cs typeface="Arial" panose="020B0604020202020204" pitchFamily="34" charset="0"/>
              </a:rPr>
              <a:t> are made with ice cream. </a:t>
            </a:r>
          </a:p>
        </p:txBody>
      </p:sp>
      <p:pic>
        <p:nvPicPr>
          <p:cNvPr id="17414" name="Picture 8" descr="C:\Documents and Settings\PGCE.NORASLAPTOP\Desktop\buche_de_noel.gif">
            <a:extLst>
              <a:ext uri="{FF2B5EF4-FFF2-40B4-BE49-F238E27FC236}">
                <a16:creationId xmlns:a16="http://schemas.microsoft.com/office/drawing/2014/main" id="{C2FC9017-EFAC-F34A-A2AA-607C43D2C7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8300" y="3310592"/>
            <a:ext cx="2590800" cy="185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1" name="Rectangle 9">
            <a:extLst>
              <a:ext uri="{FF2B5EF4-FFF2-40B4-BE49-F238E27FC236}">
                <a16:creationId xmlns:a16="http://schemas.microsoft.com/office/drawing/2014/main" id="{56782911-AE96-A941-88E9-A52B45E18F1B}"/>
              </a:ext>
            </a:extLst>
          </p:cNvPr>
          <p:cNvSpPr>
            <a:spLocks noChangeArrowheads="1"/>
          </p:cNvSpPr>
          <p:nvPr/>
        </p:nvSpPr>
        <p:spPr bwMode="auto">
          <a:xfrm>
            <a:off x="1143000" y="609600"/>
            <a:ext cx="2771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GB" altLang="en-US" b="1" u="sng" dirty="0">
                <a:solidFill>
                  <a:srgbClr val="E51C07"/>
                </a:solidFill>
                <a:effectLst>
                  <a:outerShdw blurRad="38100" dist="38100" dir="2700000" algn="tl">
                    <a:srgbClr val="000000"/>
                  </a:outerShdw>
                </a:effectLst>
                <a:latin typeface="Arial Rounded MT Bold" panose="020F0704030504030204" pitchFamily="34" charset="77"/>
                <a:cs typeface="Arial" charset="0"/>
              </a:rPr>
              <a:t>La </a:t>
            </a:r>
            <a:r>
              <a:rPr lang="en-GB" altLang="en-US" b="1" u="sng" dirty="0" err="1">
                <a:solidFill>
                  <a:srgbClr val="E51C07"/>
                </a:solidFill>
                <a:effectLst>
                  <a:outerShdw blurRad="38100" dist="38100" dir="2700000" algn="tl">
                    <a:srgbClr val="000000"/>
                  </a:outerShdw>
                </a:effectLst>
                <a:latin typeface="Arial Rounded MT Bold" panose="020F0704030504030204" pitchFamily="34" charset="77"/>
                <a:cs typeface="Arial" charset="0"/>
              </a:rPr>
              <a:t>bûche</a:t>
            </a:r>
            <a:r>
              <a:rPr lang="en-GB" altLang="en-US" b="1" u="sng" dirty="0">
                <a:solidFill>
                  <a:srgbClr val="E51C07"/>
                </a:solidFill>
                <a:effectLst>
                  <a:outerShdw blurRad="38100" dist="38100" dir="2700000" algn="tl">
                    <a:srgbClr val="000000"/>
                  </a:outerShdw>
                </a:effectLst>
                <a:latin typeface="Arial Rounded MT Bold" panose="020F0704030504030204" pitchFamily="34" charset="77"/>
                <a:cs typeface="Arial" charset="0"/>
              </a:rPr>
              <a:t> de Noël</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081"/>
                                        </p:tgtEl>
                                        <p:attrNameLst>
                                          <p:attrName>style.visibility</p:attrName>
                                        </p:attrNameLst>
                                      </p:cBhvr>
                                      <p:to>
                                        <p:strVal val="visible"/>
                                      </p:to>
                                    </p:set>
                                    <p:anim calcmode="lin" valueType="num">
                                      <p:cBhvr additive="base">
                                        <p:cTn id="7" dur="500" fill="hold"/>
                                        <p:tgtEl>
                                          <p:spTgt spid="3081"/>
                                        </p:tgtEl>
                                        <p:attrNameLst>
                                          <p:attrName>ppt_x</p:attrName>
                                        </p:attrNameLst>
                                      </p:cBhvr>
                                      <p:tavLst>
                                        <p:tav tm="0">
                                          <p:val>
                                            <p:strVal val="#ppt_x"/>
                                          </p:val>
                                        </p:tav>
                                        <p:tav tm="100000">
                                          <p:val>
                                            <p:strVal val="#ppt_x"/>
                                          </p:val>
                                        </p:tav>
                                      </p:tavLst>
                                    </p:anim>
                                    <p:anim calcmode="lin" valueType="num">
                                      <p:cBhvr additive="base">
                                        <p:cTn id="8" dur="500" fill="hold"/>
                                        <p:tgtEl>
                                          <p:spTgt spid="3081"/>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dissolve">
                                      <p:cBhvr>
                                        <p:cTn id="13" dur="500"/>
                                        <p:tgtEl>
                                          <p:spTgt spid="307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3079"/>
                                        </p:tgtEl>
                                        <p:attrNameLst>
                                          <p:attrName>style.visibility</p:attrName>
                                        </p:attrNameLst>
                                      </p:cBhvr>
                                      <p:to>
                                        <p:strVal val="visible"/>
                                      </p:to>
                                    </p:set>
                                    <p:anim calcmode="lin" valueType="num">
                                      <p:cBhvr additive="base">
                                        <p:cTn id="18" dur="5000" fill="hold"/>
                                        <p:tgtEl>
                                          <p:spTgt spid="3079"/>
                                        </p:tgtEl>
                                        <p:attrNameLst>
                                          <p:attrName>ppt_x</p:attrName>
                                        </p:attrNameLst>
                                      </p:cBhvr>
                                      <p:tavLst>
                                        <p:tav tm="0">
                                          <p:val>
                                            <p:strVal val="#ppt_x"/>
                                          </p:val>
                                        </p:tav>
                                        <p:tav tm="100000">
                                          <p:val>
                                            <p:strVal val="#ppt_x"/>
                                          </p:val>
                                        </p:tav>
                                      </p:tavLst>
                                    </p:anim>
                                    <p:anim calcmode="lin" valueType="num">
                                      <p:cBhvr additive="base">
                                        <p:cTn id="19" dur="5000" fill="hold"/>
                                        <p:tgtEl>
                                          <p:spTgt spid="30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utoUpdateAnimBg="0"/>
      <p:bldP spid="3079" grpId="0" autoUpdateAnimBg="0"/>
      <p:bldP spid="3081"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a:extLst>
              <a:ext uri="{FF2B5EF4-FFF2-40B4-BE49-F238E27FC236}">
                <a16:creationId xmlns:a16="http://schemas.microsoft.com/office/drawing/2014/main" id="{8EA8EDB1-18BB-8F4F-B57E-83EA4FAF6A48}"/>
              </a:ext>
            </a:extLst>
          </p:cNvPr>
          <p:cNvSpPr>
            <a:spLocks noChangeArrowheads="1"/>
          </p:cNvSpPr>
          <p:nvPr/>
        </p:nvSpPr>
        <p:spPr bwMode="auto">
          <a:xfrm>
            <a:off x="539552" y="1985963"/>
            <a:ext cx="822960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GB" altLang="en-US" sz="2000" dirty="0">
                <a:solidFill>
                  <a:schemeClr val="bg1"/>
                </a:solidFill>
                <a:latin typeface="Arial" panose="020B0604020202020204" pitchFamily="34" charset="0"/>
                <a:cs typeface="Arial" panose="020B0604020202020204" pitchFamily="34" charset="0"/>
              </a:rPr>
              <a:t>The log is a very ancient symbol associated with Christmas time. </a:t>
            </a:r>
          </a:p>
          <a:p>
            <a:pPr algn="ctr">
              <a:spcBef>
                <a:spcPct val="50000"/>
              </a:spcBef>
            </a:pPr>
            <a:r>
              <a:rPr lang="en-GB" altLang="en-US" sz="2000" dirty="0">
                <a:solidFill>
                  <a:schemeClr val="bg1"/>
                </a:solidFill>
                <a:latin typeface="Arial" panose="020B0604020202020204" pitchFamily="34" charset="0"/>
                <a:cs typeface="Arial" panose="020B0604020202020204" pitchFamily="34" charset="0"/>
              </a:rPr>
              <a:t>The tradition of logs of wood and Christmas comes from the times before French people were Christian. People believed that some trees had very special powers which were made stronger through burning the wood and using the ashes. Part of the log was used to make the wedge for the plough as good luck for the coming harvest. People would burn the rest of the logs at a special festival in December called Yule. The logs had to burn slowly for a whole week. The family sat in front of the fireplace and children were taught tales and sang Christmas songs.</a:t>
            </a:r>
          </a:p>
          <a:p>
            <a:pPr algn="ctr">
              <a:spcBef>
                <a:spcPct val="50000"/>
              </a:spcBef>
            </a:pPr>
            <a:r>
              <a:rPr lang="en-GB" altLang="en-US" sz="2000" dirty="0">
                <a:solidFill>
                  <a:schemeClr val="bg1"/>
                </a:solidFill>
                <a:latin typeface="Arial" panose="020B0604020202020204" pitchFamily="34" charset="0"/>
                <a:cs typeface="Arial" panose="020B0604020202020204" pitchFamily="34" charset="0"/>
              </a:rPr>
              <a:t>Then people would spread the ashes on their fields. They believed this would bring them a better harvest. They also spread the ashes in barns and lofts where they stored their corn because ashes kept rats away. </a:t>
            </a:r>
          </a:p>
        </p:txBody>
      </p:sp>
      <p:pic>
        <p:nvPicPr>
          <p:cNvPr id="19459" name="Picture 5" descr="http://framboise781.free.fr/Globes_Noel/noel06.gif">
            <a:extLst>
              <a:ext uri="{FF2B5EF4-FFF2-40B4-BE49-F238E27FC236}">
                <a16:creationId xmlns:a16="http://schemas.microsoft.com/office/drawing/2014/main" id="{15389216-9C16-9745-9644-85BB164560E1}"/>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81000"/>
            <a:ext cx="1327150" cy="137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7" descr="http://framboise781.free.fr/Noel/bougie03.gif">
            <a:extLst>
              <a:ext uri="{FF2B5EF4-FFF2-40B4-BE49-F238E27FC236}">
                <a16:creationId xmlns:a16="http://schemas.microsoft.com/office/drawing/2014/main" id="{70835CCD-3C79-7B4D-B903-D57E96D238B4}"/>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609600"/>
            <a:ext cx="3200400"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checkerboard(across)">
                                      <p:cBhvr>
                                        <p:cTn id="7"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7">
            <a:extLst>
              <a:ext uri="{FF2B5EF4-FFF2-40B4-BE49-F238E27FC236}">
                <a16:creationId xmlns:a16="http://schemas.microsoft.com/office/drawing/2014/main" id="{1A74E2A0-B261-BC4D-BEB9-1B82862463EA}"/>
              </a:ext>
            </a:extLst>
          </p:cNvPr>
          <p:cNvSpPr>
            <a:spLocks noChangeArrowheads="1"/>
          </p:cNvSpPr>
          <p:nvPr/>
        </p:nvSpPr>
        <p:spPr bwMode="auto">
          <a:xfrm>
            <a:off x="-4763" y="-12023725"/>
            <a:ext cx="9144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nvGrpSpPr>
          <p:cNvPr id="18435" name="Group 64">
            <a:extLst>
              <a:ext uri="{FF2B5EF4-FFF2-40B4-BE49-F238E27FC236}">
                <a16:creationId xmlns:a16="http://schemas.microsoft.com/office/drawing/2014/main" id="{FF020424-0943-F142-860E-227D5C84AFA8}"/>
              </a:ext>
            </a:extLst>
          </p:cNvPr>
          <p:cNvGrpSpPr>
            <a:grpSpLocks/>
          </p:cNvGrpSpPr>
          <p:nvPr/>
        </p:nvGrpSpPr>
        <p:grpSpPr bwMode="auto">
          <a:xfrm>
            <a:off x="1843088" y="-5165725"/>
            <a:ext cx="5446712" cy="0"/>
            <a:chOff x="0" y="4320"/>
            <a:chExt cx="3431" cy="0"/>
          </a:xfrm>
        </p:grpSpPr>
        <p:sp>
          <p:nvSpPr>
            <p:cNvPr id="18440" name="Rectangle 63">
              <a:extLst>
                <a:ext uri="{FF2B5EF4-FFF2-40B4-BE49-F238E27FC236}">
                  <a16:creationId xmlns:a16="http://schemas.microsoft.com/office/drawing/2014/main" id="{E2C92619-96B2-C045-9A0F-DC9F7297A644}"/>
                </a:ext>
              </a:extLst>
            </p:cNvPr>
            <p:cNvSpPr>
              <a:spLocks noChangeArrowheads="1"/>
            </p:cNvSpPr>
            <p:nvPr/>
          </p:nvSpPr>
          <p:spPr bwMode="auto">
            <a:xfrm>
              <a:off x="0" y="4320"/>
              <a:ext cx="3431" cy="0"/>
            </a:xfrm>
            <a:prstGeom prst="rect">
              <a:avLst/>
            </a:prstGeom>
            <a:solidFill>
              <a:srgbClr val="6899C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nvGrpSpPr>
            <p:cNvPr id="18441" name="Group 62">
              <a:extLst>
                <a:ext uri="{FF2B5EF4-FFF2-40B4-BE49-F238E27FC236}">
                  <a16:creationId xmlns:a16="http://schemas.microsoft.com/office/drawing/2014/main" id="{30AD39AE-6EDA-8641-BDD3-8D513E9D869B}"/>
                </a:ext>
              </a:extLst>
            </p:cNvPr>
            <p:cNvGrpSpPr>
              <a:grpSpLocks/>
            </p:cNvGrpSpPr>
            <p:nvPr/>
          </p:nvGrpSpPr>
          <p:grpSpPr bwMode="auto">
            <a:xfrm>
              <a:off x="0" y="4320"/>
              <a:ext cx="3431" cy="0"/>
              <a:chOff x="0" y="4320"/>
              <a:chExt cx="3431" cy="0"/>
            </a:xfrm>
          </p:grpSpPr>
          <p:sp>
            <p:nvSpPr>
              <p:cNvPr id="18442" name="Rectangle 48">
                <a:extLst>
                  <a:ext uri="{FF2B5EF4-FFF2-40B4-BE49-F238E27FC236}">
                    <a16:creationId xmlns:a16="http://schemas.microsoft.com/office/drawing/2014/main" id="{821160CB-BC8B-DB49-B9B0-0250EA9ED54E}"/>
                  </a:ext>
                </a:extLst>
              </p:cNvPr>
              <p:cNvSpPr>
                <a:spLocks noChangeArrowheads="1"/>
              </p:cNvSpPr>
              <p:nvPr/>
            </p:nvSpPr>
            <p:spPr bwMode="auto">
              <a:xfrm>
                <a:off x="0" y="4320"/>
                <a:ext cx="3431" cy="0"/>
              </a:xfrm>
              <a:prstGeom prst="rect">
                <a:avLst/>
              </a:prstGeom>
              <a:solidFill>
                <a:srgbClr val="6899C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8443" name="Rectangle 49">
                <a:extLst>
                  <a:ext uri="{FF2B5EF4-FFF2-40B4-BE49-F238E27FC236}">
                    <a16:creationId xmlns:a16="http://schemas.microsoft.com/office/drawing/2014/main" id="{246DF82F-74C8-2741-BB3E-86B0BD094CF8}"/>
                  </a:ext>
                </a:extLst>
              </p:cNvPr>
              <p:cNvSpPr>
                <a:spLocks noChangeArrowheads="1"/>
              </p:cNvSpPr>
              <p:nvPr/>
            </p:nvSpPr>
            <p:spPr bwMode="auto">
              <a:xfrm>
                <a:off x="0" y="4320"/>
                <a:ext cx="3431" cy="0"/>
              </a:xfrm>
              <a:prstGeom prst="rect">
                <a:avLst/>
              </a:prstGeom>
              <a:solidFill>
                <a:srgbClr val="6899C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grpSp>
      <p:pic>
        <p:nvPicPr>
          <p:cNvPr id="18436" name="Picture 52" descr="http://www.web-provence.com/photos/13-desserts.jpg">
            <a:extLst>
              <a:ext uri="{FF2B5EF4-FFF2-40B4-BE49-F238E27FC236}">
                <a16:creationId xmlns:a16="http://schemas.microsoft.com/office/drawing/2014/main" id="{ACC64192-C77A-4A4A-A2CA-41F5D13CE8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981200"/>
            <a:ext cx="31242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7" name="Rectangle 77">
            <a:extLst>
              <a:ext uri="{FF2B5EF4-FFF2-40B4-BE49-F238E27FC236}">
                <a16:creationId xmlns:a16="http://schemas.microsoft.com/office/drawing/2014/main" id="{365D0714-152B-EA43-B627-5AF5744BCCE7}"/>
              </a:ext>
            </a:extLst>
          </p:cNvPr>
          <p:cNvSpPr>
            <a:spLocks noChangeArrowheads="1"/>
          </p:cNvSpPr>
          <p:nvPr/>
        </p:nvSpPr>
        <p:spPr bwMode="auto">
          <a:xfrm>
            <a:off x="489295" y="2585412"/>
            <a:ext cx="4953000"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2000" dirty="0">
                <a:solidFill>
                  <a:schemeClr val="bg1"/>
                </a:solidFill>
                <a:latin typeface="Arial" panose="020B0604020202020204" pitchFamily="34" charset="0"/>
                <a:cs typeface="Arial" panose="020B0604020202020204" pitchFamily="34" charset="0"/>
              </a:rPr>
              <a:t>In Provence, pudding is traditionally served with thirteen different desserts. Each dessert represented the twelve Apostles and Jesus. There are almonds, dried figs, raisins, walnuts, dates, apples, pears or grapes, mandarins, oranges, black nougat and white nougat, quince jam and a bread filled with paste made from sun dried tomatoes, or anchovy, olive oil and garlic (called </a:t>
            </a:r>
            <a:r>
              <a:rPr lang="en-GB" altLang="en-US" sz="2000" i="1" dirty="0" err="1">
                <a:solidFill>
                  <a:schemeClr val="bg1"/>
                </a:solidFill>
                <a:latin typeface="Arial" panose="020B0604020202020204" pitchFamily="34" charset="0"/>
                <a:cs typeface="Arial" panose="020B0604020202020204" pitchFamily="34" charset="0"/>
              </a:rPr>
              <a:t>pompe</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i="1" dirty="0" err="1">
                <a:solidFill>
                  <a:schemeClr val="bg1"/>
                </a:solidFill>
                <a:latin typeface="Arial" panose="020B0604020202020204" pitchFamily="34" charset="0"/>
                <a:cs typeface="Arial" panose="020B0604020202020204" pitchFamily="34" charset="0"/>
              </a:rPr>
              <a:t>à</a:t>
            </a:r>
            <a:r>
              <a:rPr lang="en-GB" altLang="en-US" sz="2000" i="1" dirty="0">
                <a:solidFill>
                  <a:schemeClr val="bg1"/>
                </a:solidFill>
                <a:latin typeface="Arial" panose="020B0604020202020204" pitchFamily="34" charset="0"/>
                <a:cs typeface="Arial" panose="020B0604020202020204" pitchFamily="34" charset="0"/>
              </a:rPr>
              <a:t> </a:t>
            </a:r>
            <a:r>
              <a:rPr lang="en-GB" altLang="en-US" sz="2000" i="1" dirty="0" err="1">
                <a:solidFill>
                  <a:schemeClr val="bg1"/>
                </a:solidFill>
                <a:latin typeface="Arial" panose="020B0604020202020204" pitchFamily="34" charset="0"/>
                <a:cs typeface="Arial" panose="020B0604020202020204" pitchFamily="34" charset="0"/>
              </a:rPr>
              <a:t>huile</a:t>
            </a:r>
            <a:r>
              <a:rPr lang="en-GB" altLang="en-US" sz="2000" dirty="0">
                <a:solidFill>
                  <a:schemeClr val="bg1"/>
                </a:solidFill>
                <a:latin typeface="Arial" panose="020B0604020202020204" pitchFamily="34" charset="0"/>
                <a:cs typeface="Arial" panose="020B0604020202020204" pitchFamily="34" charset="0"/>
              </a:rPr>
              <a:t> or </a:t>
            </a:r>
            <a:r>
              <a:rPr lang="en-GB" altLang="en-US" sz="2000" i="1" dirty="0" err="1">
                <a:solidFill>
                  <a:schemeClr val="bg1"/>
                </a:solidFill>
                <a:latin typeface="Arial" panose="020B0604020202020204" pitchFamily="34" charset="0"/>
                <a:cs typeface="Arial" panose="020B0604020202020204" pitchFamily="34" charset="0"/>
              </a:rPr>
              <a:t>fougasse</a:t>
            </a:r>
            <a:r>
              <a:rPr lang="en-GB" altLang="en-US" sz="2000" i="1" dirty="0">
                <a:solidFill>
                  <a:schemeClr val="bg1"/>
                </a:solidFill>
                <a:latin typeface="Arial" panose="020B0604020202020204" pitchFamily="34" charset="0"/>
                <a:cs typeface="Arial" panose="020B0604020202020204" pitchFamily="34" charset="0"/>
              </a:rPr>
              <a:t>). </a:t>
            </a:r>
          </a:p>
        </p:txBody>
      </p:sp>
      <p:pic>
        <p:nvPicPr>
          <p:cNvPr id="18438" name="Picture 78" descr="C:\Documents and Settings\PGCE.NORASLAPTOP\Desktop\fruits.jpg">
            <a:extLst>
              <a:ext uri="{FF2B5EF4-FFF2-40B4-BE49-F238E27FC236}">
                <a16:creationId xmlns:a16="http://schemas.microsoft.com/office/drawing/2014/main" id="{6427395B-063F-B941-BCB2-117DAD3036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4648200"/>
            <a:ext cx="313372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9" name="Rectangle 79">
            <a:extLst>
              <a:ext uri="{FF2B5EF4-FFF2-40B4-BE49-F238E27FC236}">
                <a16:creationId xmlns:a16="http://schemas.microsoft.com/office/drawing/2014/main" id="{471EFD78-0104-0849-BCCB-74D06E38D858}"/>
              </a:ext>
            </a:extLst>
          </p:cNvPr>
          <p:cNvSpPr>
            <a:spLocks noChangeArrowheads="1"/>
          </p:cNvSpPr>
          <p:nvPr/>
        </p:nvSpPr>
        <p:spPr bwMode="auto">
          <a:xfrm>
            <a:off x="497295" y="1677490"/>
            <a:ext cx="464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GB" altLang="en-US" b="1" u="sng" dirty="0">
                <a:solidFill>
                  <a:srgbClr val="E51C07"/>
                </a:solidFill>
                <a:effectLst>
                  <a:outerShdw blurRad="38100" dist="38100" dir="2700000" algn="tl">
                    <a:srgbClr val="000000"/>
                  </a:outerShdw>
                </a:effectLst>
                <a:latin typeface="Arial Rounded MT Bold" panose="020F0704030504030204" pitchFamily="34" charset="77"/>
                <a:cs typeface="Arial" charset="0"/>
              </a:rPr>
              <a:t>Les 13 desserts </a:t>
            </a:r>
            <a:r>
              <a:rPr lang="fr-FR" altLang="en-US" b="1" u="sng" dirty="0">
                <a:solidFill>
                  <a:srgbClr val="E51C07"/>
                </a:solidFill>
                <a:effectLst>
                  <a:outerShdw blurRad="38100" dist="38100" dir="2700000" algn="tl">
                    <a:srgbClr val="000000"/>
                  </a:outerShdw>
                </a:effectLst>
                <a:latin typeface="Arial Rounded MT Bold" panose="020F0704030504030204" pitchFamily="34" charset="77"/>
                <a:cs typeface="Arial" charset="0"/>
              </a:rPr>
              <a:t>provençaux</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319"/>
                                        </p:tgtEl>
                                        <p:attrNameLst>
                                          <p:attrName>style.visibility</p:attrName>
                                        </p:attrNameLst>
                                      </p:cBhvr>
                                      <p:to>
                                        <p:strVal val="visible"/>
                                      </p:to>
                                    </p:set>
                                    <p:anim calcmode="lin" valueType="num">
                                      <p:cBhvr additive="base">
                                        <p:cTn id="7" dur="500" fill="hold"/>
                                        <p:tgtEl>
                                          <p:spTgt spid="10319"/>
                                        </p:tgtEl>
                                        <p:attrNameLst>
                                          <p:attrName>ppt_x</p:attrName>
                                        </p:attrNameLst>
                                      </p:cBhvr>
                                      <p:tavLst>
                                        <p:tav tm="0">
                                          <p:val>
                                            <p:strVal val="0-#ppt_w/2"/>
                                          </p:val>
                                        </p:tav>
                                        <p:tav tm="100000">
                                          <p:val>
                                            <p:strVal val="#ppt_x"/>
                                          </p:val>
                                        </p:tav>
                                      </p:tavLst>
                                    </p:anim>
                                    <p:anim calcmode="lin" valueType="num">
                                      <p:cBhvr additive="base">
                                        <p:cTn id="8" dur="500" fill="hold"/>
                                        <p:tgtEl>
                                          <p:spTgt spid="1031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42" fill="hold" grpId="0" nodeType="clickEffect">
                                  <p:stCondLst>
                                    <p:cond delay="0"/>
                                  </p:stCondLst>
                                  <p:childTnLst>
                                    <p:set>
                                      <p:cBhvr>
                                        <p:cTn id="12" dur="1" fill="hold">
                                          <p:stCondLst>
                                            <p:cond delay="0"/>
                                          </p:stCondLst>
                                        </p:cTn>
                                        <p:tgtEl>
                                          <p:spTgt spid="10317"/>
                                        </p:tgtEl>
                                        <p:attrNameLst>
                                          <p:attrName>style.visibility</p:attrName>
                                        </p:attrNameLst>
                                      </p:cBhvr>
                                      <p:to>
                                        <p:strVal val="visible"/>
                                      </p:to>
                                    </p:set>
                                    <p:animEffect transition="in" filter="barn(outHorizontal)">
                                      <p:cBhvr>
                                        <p:cTn id="13" dur="500"/>
                                        <p:tgtEl>
                                          <p:spTgt spid="10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7" grpId="0" autoUpdateAnimBg="0"/>
      <p:bldP spid="10319"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517C3EC-24E8-5544-B7BE-06184B8CC260}"/>
              </a:ext>
            </a:extLst>
          </p:cNvPr>
          <p:cNvSpPr>
            <a:spLocks noChangeArrowheads="1"/>
          </p:cNvSpPr>
          <p:nvPr/>
        </p:nvSpPr>
        <p:spPr bwMode="auto">
          <a:xfrm>
            <a:off x="609600" y="990600"/>
            <a:ext cx="434340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1800" dirty="0">
                <a:solidFill>
                  <a:schemeClr val="bg1"/>
                </a:solidFill>
                <a:latin typeface="Arial" panose="020B0604020202020204" pitchFamily="34" charset="0"/>
                <a:cs typeface="Arial" panose="020B0604020202020204" pitchFamily="34" charset="0"/>
              </a:rPr>
              <a:t>The Christmas season also means time for a delightful chocolate confection called </a:t>
            </a:r>
            <a:r>
              <a:rPr lang="en-GB" altLang="en-US" sz="1800" i="1" dirty="0" err="1">
                <a:solidFill>
                  <a:schemeClr val="bg1"/>
                </a:solidFill>
                <a:latin typeface="Arial" panose="020B0604020202020204" pitchFamily="34" charset="0"/>
                <a:cs typeface="Arial" panose="020B0604020202020204" pitchFamily="34" charset="0"/>
              </a:rPr>
              <a:t>papillotes</a:t>
            </a:r>
            <a:r>
              <a:rPr lang="en-GB" altLang="en-US" sz="1800" dirty="0">
                <a:solidFill>
                  <a:schemeClr val="bg1"/>
                </a:solidFill>
                <a:latin typeface="Arial" panose="020B0604020202020204" pitchFamily="34" charset="0"/>
                <a:cs typeface="Arial" panose="020B0604020202020204" pitchFamily="34" charset="0"/>
              </a:rPr>
              <a:t>. </a:t>
            </a:r>
            <a:r>
              <a:rPr lang="en-GB" altLang="en-US" sz="1800" i="1" dirty="0" err="1">
                <a:solidFill>
                  <a:schemeClr val="bg1"/>
                </a:solidFill>
                <a:latin typeface="Arial" panose="020B0604020202020204" pitchFamily="34" charset="0"/>
                <a:cs typeface="Arial" panose="020B0604020202020204" pitchFamily="34" charset="0"/>
              </a:rPr>
              <a:t>Papillotes</a:t>
            </a:r>
            <a:r>
              <a:rPr lang="en-GB" altLang="en-US" sz="1800" i="1" dirty="0">
                <a:solidFill>
                  <a:schemeClr val="bg1"/>
                </a:solidFill>
                <a:latin typeface="Arial" panose="020B0604020202020204" pitchFamily="34" charset="0"/>
                <a:cs typeface="Arial" panose="020B0604020202020204" pitchFamily="34" charset="0"/>
              </a:rPr>
              <a:t> </a:t>
            </a:r>
            <a:r>
              <a:rPr lang="en-GB" altLang="en-US" sz="1800" dirty="0">
                <a:solidFill>
                  <a:schemeClr val="bg1"/>
                </a:solidFill>
                <a:latin typeface="Arial" panose="020B0604020202020204" pitchFamily="34" charset="0"/>
                <a:cs typeface="Arial" panose="020B0604020202020204" pitchFamily="34" charset="0"/>
              </a:rPr>
              <a:t>are fine chocolates wrapped in a small piece paper which reads a joke or a quotation from a famous person. </a:t>
            </a:r>
          </a:p>
          <a:p>
            <a:pPr algn="ctr" eaLnBrk="1" hangingPunct="1">
              <a:spcBef>
                <a:spcPct val="50000"/>
              </a:spcBef>
            </a:pPr>
            <a:r>
              <a:rPr lang="en-GB" altLang="en-US" sz="1800" i="1" dirty="0" err="1">
                <a:solidFill>
                  <a:schemeClr val="bg1"/>
                </a:solidFill>
                <a:latin typeface="Arial" panose="020B0604020202020204" pitchFamily="34" charset="0"/>
                <a:cs typeface="Arial" panose="020B0604020202020204" pitchFamily="34" charset="0"/>
              </a:rPr>
              <a:t>Papillotes</a:t>
            </a:r>
            <a:r>
              <a:rPr lang="en-GB" altLang="en-US" sz="1800" dirty="0">
                <a:solidFill>
                  <a:schemeClr val="bg1"/>
                </a:solidFill>
                <a:latin typeface="Arial" panose="020B0604020202020204" pitchFamily="34" charset="0"/>
                <a:cs typeface="Arial" panose="020B0604020202020204" pitchFamily="34" charset="0"/>
              </a:rPr>
              <a:t> were created in Lyon at the end of the18th century when the employee of a confectioner started to send small love notes wrapped around sweets to his lover who was working on the first floor. When his boss, Mr </a:t>
            </a:r>
            <a:r>
              <a:rPr lang="en-GB" altLang="en-US" sz="1800" dirty="0" err="1">
                <a:solidFill>
                  <a:schemeClr val="bg1"/>
                </a:solidFill>
                <a:latin typeface="Arial" panose="020B0604020202020204" pitchFamily="34" charset="0"/>
                <a:cs typeface="Arial" panose="020B0604020202020204" pitchFamily="34" charset="0"/>
              </a:rPr>
              <a:t>Papillot</a:t>
            </a:r>
            <a:r>
              <a:rPr lang="en-GB" altLang="en-US" sz="1800" dirty="0">
                <a:solidFill>
                  <a:schemeClr val="bg1"/>
                </a:solidFill>
                <a:latin typeface="Arial" panose="020B0604020202020204" pitchFamily="34" charset="0"/>
                <a:cs typeface="Arial" panose="020B0604020202020204" pitchFamily="34" charset="0"/>
              </a:rPr>
              <a:t>, discovered it, he dismissed the employee but found the idea very interesting and profitable. </a:t>
            </a:r>
          </a:p>
          <a:p>
            <a:pPr algn="ctr" eaLnBrk="1" hangingPunct="1">
              <a:spcBef>
                <a:spcPct val="50000"/>
              </a:spcBef>
            </a:pPr>
            <a:r>
              <a:rPr lang="en-GB" altLang="en-US" sz="1800" i="1" dirty="0" err="1">
                <a:solidFill>
                  <a:schemeClr val="bg1"/>
                </a:solidFill>
                <a:latin typeface="Arial" panose="020B0604020202020204" pitchFamily="34" charset="0"/>
                <a:cs typeface="Arial" panose="020B0604020202020204" pitchFamily="34" charset="0"/>
              </a:rPr>
              <a:t>Papillotes</a:t>
            </a:r>
            <a:r>
              <a:rPr lang="en-GB" altLang="en-US" sz="1800" dirty="0">
                <a:solidFill>
                  <a:schemeClr val="bg1"/>
                </a:solidFill>
                <a:latin typeface="Arial" panose="020B0604020202020204" pitchFamily="34" charset="0"/>
                <a:cs typeface="Arial" panose="020B0604020202020204" pitchFamily="34" charset="0"/>
              </a:rPr>
              <a:t> are now sold in most of France, mainly by supermarkets.</a:t>
            </a:r>
            <a:endParaRPr lang="fr-FR" altLang="en-US" sz="1800" dirty="0">
              <a:solidFill>
                <a:schemeClr val="bg1"/>
              </a:solidFill>
              <a:latin typeface="Arial" panose="020B0604020202020204" pitchFamily="34" charset="0"/>
              <a:cs typeface="Arial" panose="020B0604020202020204" pitchFamily="34" charset="0"/>
            </a:endParaRPr>
          </a:p>
        </p:txBody>
      </p:sp>
      <p:sp>
        <p:nvSpPr>
          <p:cNvPr id="7171" name="Rectangle 3">
            <a:extLst>
              <a:ext uri="{FF2B5EF4-FFF2-40B4-BE49-F238E27FC236}">
                <a16:creationId xmlns:a16="http://schemas.microsoft.com/office/drawing/2014/main" id="{7D999B14-7D7C-3F41-A8DD-F242A3AE44D9}"/>
              </a:ext>
            </a:extLst>
          </p:cNvPr>
          <p:cNvSpPr>
            <a:spLocks noChangeArrowheads="1"/>
          </p:cNvSpPr>
          <p:nvPr/>
        </p:nvSpPr>
        <p:spPr bwMode="auto">
          <a:xfrm>
            <a:off x="1483188" y="457200"/>
            <a:ext cx="225491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GB" altLang="en-US" b="1" u="sng" dirty="0">
                <a:solidFill>
                  <a:srgbClr val="E51C07"/>
                </a:solidFill>
                <a:effectLst>
                  <a:outerShdw blurRad="38100" dist="38100" dir="2700000" algn="tl">
                    <a:srgbClr val="000000"/>
                  </a:outerShdw>
                </a:effectLst>
                <a:latin typeface="Arial Rounded MT Bold" panose="020F0704030504030204" pitchFamily="34" charset="77"/>
                <a:cs typeface="Arial" charset="0"/>
              </a:rPr>
              <a:t>Les </a:t>
            </a:r>
            <a:r>
              <a:rPr lang="en-GB" altLang="en-US" b="1" u="sng" dirty="0" err="1">
                <a:solidFill>
                  <a:srgbClr val="E51C07"/>
                </a:solidFill>
                <a:effectLst>
                  <a:outerShdw blurRad="38100" dist="38100" dir="2700000" algn="tl">
                    <a:srgbClr val="000000"/>
                  </a:outerShdw>
                </a:effectLst>
                <a:latin typeface="Arial Rounded MT Bold" panose="020F0704030504030204" pitchFamily="34" charset="77"/>
                <a:cs typeface="Arial" charset="0"/>
              </a:rPr>
              <a:t>papillotes</a:t>
            </a:r>
            <a:endParaRPr lang="en-GB" altLang="en-US" b="1" u="sng" dirty="0">
              <a:solidFill>
                <a:srgbClr val="E51C07"/>
              </a:solidFill>
              <a:effectLst>
                <a:outerShdw blurRad="38100" dist="38100" dir="2700000" algn="tl">
                  <a:srgbClr val="000000"/>
                </a:outerShdw>
              </a:effectLst>
              <a:latin typeface="Arial Rounded MT Bold" panose="020F0704030504030204" pitchFamily="34" charset="77"/>
              <a:cs typeface="Arial" charset="0"/>
            </a:endParaRPr>
          </a:p>
        </p:txBody>
      </p:sp>
      <p:pic>
        <p:nvPicPr>
          <p:cNvPr id="20484" name="Picture 1">
            <a:extLst>
              <a:ext uri="{FF2B5EF4-FFF2-40B4-BE49-F238E27FC236}">
                <a16:creationId xmlns:a16="http://schemas.microsoft.com/office/drawing/2014/main" id="{9A5F9D1A-29E8-4040-9EDF-2B1325C24642}"/>
              </a:ext>
            </a:extLst>
          </p:cNvPr>
          <p:cNvPicPr>
            <a:picLocks noChangeAspect="1"/>
          </p:cNvPicPr>
          <p:nvPr/>
        </p:nvPicPr>
        <p:blipFill>
          <a:blip r:embed="rId2">
            <a:extLst>
              <a:ext uri="{28A0092B-C50C-407E-A947-70E740481C1C}">
                <a14:useLocalDpi xmlns:a14="http://schemas.microsoft.com/office/drawing/2010/main" val="0"/>
              </a:ext>
            </a:extLst>
          </a:blip>
          <a:srcRect l="16029" t="20856" r="3236" b="6299"/>
          <a:stretch>
            <a:fillRect/>
          </a:stretch>
        </p:blipFill>
        <p:spPr bwMode="auto">
          <a:xfrm>
            <a:off x="5219700" y="2276475"/>
            <a:ext cx="3006725"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2">
            <a:extLst>
              <a:ext uri="{FF2B5EF4-FFF2-40B4-BE49-F238E27FC236}">
                <a16:creationId xmlns:a16="http://schemas.microsoft.com/office/drawing/2014/main" id="{A1B14265-5879-7F41-BAD1-746BBACFF4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59450" y="3733800"/>
            <a:ext cx="2463800" cy="246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anim calcmode="lin" valueType="num">
                                      <p:cBhvr additive="base">
                                        <p:cTn id="7" dur="500" fill="hold"/>
                                        <p:tgtEl>
                                          <p:spTgt spid="7171"/>
                                        </p:tgtEl>
                                        <p:attrNameLst>
                                          <p:attrName>ppt_x</p:attrName>
                                        </p:attrNameLst>
                                      </p:cBhvr>
                                      <p:tavLst>
                                        <p:tav tm="0">
                                          <p:val>
                                            <p:strVal val="#ppt_x"/>
                                          </p:val>
                                        </p:tav>
                                        <p:tav tm="100000">
                                          <p:val>
                                            <p:strVal val="#ppt_x"/>
                                          </p:val>
                                        </p:tav>
                                      </p:tavLst>
                                    </p:anim>
                                    <p:anim calcmode="lin" valueType="num">
                                      <p:cBhvr additive="base">
                                        <p:cTn id="8" dur="500" fill="hold"/>
                                        <p:tgtEl>
                                          <p:spTgt spid="7171"/>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70"/>
                                        </p:tgtEl>
                                        <p:attrNameLst>
                                          <p:attrName>style.visibility</p:attrName>
                                        </p:attrNameLst>
                                      </p:cBhvr>
                                      <p:to>
                                        <p:strVal val="visible"/>
                                      </p:to>
                                    </p:set>
                                    <p:anim calcmode="lin" valueType="num">
                                      <p:cBhvr additive="base">
                                        <p:cTn id="13" dur="500" fill="hold"/>
                                        <p:tgtEl>
                                          <p:spTgt spid="7170"/>
                                        </p:tgtEl>
                                        <p:attrNameLst>
                                          <p:attrName>ppt_x</p:attrName>
                                        </p:attrNameLst>
                                      </p:cBhvr>
                                      <p:tavLst>
                                        <p:tav tm="0">
                                          <p:val>
                                            <p:strVal val="0-#ppt_w/2"/>
                                          </p:val>
                                        </p:tav>
                                        <p:tav tm="100000">
                                          <p:val>
                                            <p:strVal val="#ppt_x"/>
                                          </p:val>
                                        </p:tav>
                                      </p:tavLst>
                                    </p:anim>
                                    <p:anim calcmode="lin" valueType="num">
                                      <p:cBhvr additive="base">
                                        <p:cTn id="14" dur="500" fill="hold"/>
                                        <p:tgtEl>
                                          <p:spTgt spid="71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1"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7" name="Rectangle 3">
            <a:extLst>
              <a:ext uri="{FF2B5EF4-FFF2-40B4-BE49-F238E27FC236}">
                <a16:creationId xmlns:a16="http://schemas.microsoft.com/office/drawing/2014/main" id="{0C3AE7CE-951A-174A-B450-D11FDC498889}"/>
              </a:ext>
            </a:extLst>
          </p:cNvPr>
          <p:cNvSpPr>
            <a:spLocks noGrp="1" noChangeArrowheads="1"/>
          </p:cNvSpPr>
          <p:nvPr>
            <p:ph type="title" idx="4294967295"/>
          </p:nvPr>
        </p:nvSpPr>
        <p:spPr bwMode="auto">
          <a:xfrm>
            <a:off x="611560" y="836712"/>
            <a:ext cx="7772400" cy="54864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ts val="0"/>
              </a:spcBef>
              <a:defRPr/>
            </a:pPr>
            <a:r>
              <a:rPr lang="en-GB" altLang="en-US" sz="16600" b="1" dirty="0">
                <a:solidFill>
                  <a:srgbClr val="E51C07"/>
                </a:solidFill>
                <a:effectLst>
                  <a:outerShdw blurRad="38100" dist="38100" dir="2700000" algn="tl">
                    <a:srgbClr val="000000"/>
                  </a:outerShdw>
                </a:effectLst>
                <a:latin typeface="Edwardian Script ITC" panose="030303020407070D0804" pitchFamily="66" charset="77"/>
                <a:cs typeface="Apple Chancery" panose="03020702040506060504" pitchFamily="66" charset="-79"/>
              </a:rPr>
              <a:t>Joyeux Noël </a:t>
            </a:r>
          </a:p>
        </p:txBody>
      </p:sp>
      <p:pic>
        <p:nvPicPr>
          <p:cNvPr id="21507" name="Picture 5" descr="http://framboise781.free.fr/Noel/bonh09.gif">
            <a:extLst>
              <a:ext uri="{FF2B5EF4-FFF2-40B4-BE49-F238E27FC236}">
                <a16:creationId xmlns:a16="http://schemas.microsoft.com/office/drawing/2014/main" id="{C5465CA2-9AAD-E64E-A7E4-7052C5B60CA6}"/>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653136"/>
            <a:ext cx="147796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anim calcmode="lin" valueType="num">
                                      <p:cBhvr>
                                        <p:cTn id="7" dur="5000" fill="hold"/>
                                        <p:tgtEl>
                                          <p:spTgt spid="11267"/>
                                        </p:tgtEl>
                                        <p:attrNameLst>
                                          <p:attrName>ppt_w</p:attrName>
                                        </p:attrNameLst>
                                      </p:cBhvr>
                                      <p:tavLst>
                                        <p:tav tm="0" fmla="#ppt_w*sin(2.5*pi*$)">
                                          <p:val>
                                            <p:fltVal val="0"/>
                                          </p:val>
                                        </p:tav>
                                        <p:tav tm="100000">
                                          <p:val>
                                            <p:fltVal val="1"/>
                                          </p:val>
                                        </p:tav>
                                      </p:tavLst>
                                    </p:anim>
                                    <p:anim calcmode="lin" valueType="num">
                                      <p:cBhvr>
                                        <p:cTn id="8" dur="5000" fill="hold"/>
                                        <p:tgtEl>
                                          <p:spTgt spid="1126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utoUpdateAnimBg="0"/>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599</TotalTime>
  <Words>1659</Words>
  <Application>Microsoft Macintosh PowerPoint</Application>
  <PresentationFormat>On-screen Show (4:3)</PresentationFormat>
  <Paragraphs>51</Paragraphs>
  <Slides>21</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Times New Roman</vt:lpstr>
      <vt:lpstr>Arial</vt:lpstr>
      <vt:lpstr>Calibri</vt:lpstr>
      <vt:lpstr>Kunstler Script</vt:lpstr>
      <vt:lpstr>Wingdings 2</vt:lpstr>
      <vt:lpstr>French Script MT</vt:lpstr>
      <vt:lpstr>Comic Sans MS</vt:lpstr>
      <vt:lpstr>Verdana</vt:lpstr>
      <vt:lpstr>Default Design</vt:lpstr>
      <vt:lpstr>PowerPoint Presentation</vt:lpstr>
      <vt:lpstr>The celebration of Christmas in France varies between regions and between families. Some celebrate Christmas on 25th December, which is a bank holiday. Many families have their Christmas meal on the evening of 24th December (Christmas Eve). It is called Le Réveillon. (from the verb se réveiller – to wake up. Traditionally people have to stay up to be able to attend the Christmas mass).</vt:lpstr>
      <vt:lpstr>In the east (Alsace and Lorraine) and north of France, (as well as in Belgium, Germany, the Netherlands, Austria and Poland) the Christmas season begins on 6th  December with la Fête de la Saint Nicolas.   Saint Nicolas  was the bishop of the town of Myra (in modern day Turkey). He used to be famous for his generosity and became the patron saint of children. He is thought of have died on 06th December 310AD.   </vt:lpstr>
      <vt:lpstr>PowerPoint Presentation</vt:lpstr>
      <vt:lpstr>PowerPoint Presentation</vt:lpstr>
      <vt:lpstr>On 8th December the city of Lyon (South-East of France), celebrates la Fête des Lumières (Festival of Lights). The Lyonnais pay homage to the virgin Mary by putting candles in their windows which light up the city. In the evening of this celebration shops are open, houses are illuminated and people walk about in the streets, listen to music, visit each other and look into shop windows especially decorated for the occasion. </vt:lpstr>
      <vt:lpstr>Christmas markets are other traditional events during the festive season. The first Christmas market was held in Strasbourg (Alsace) in the 16th century. At the time the region was not part of France.  It belongs to the Germanic Holy Roman Empire.  In the 1990’s Christmas markets spread to the rest of France. They are now held in cities but also towns and villages. Strasbourg hosts the largest Christmas market in France. </vt:lpstr>
      <vt:lpstr>PowerPoint Presentation</vt:lpstr>
      <vt:lpstr>The Christmas tree is also taken down on 06thJanuary. On that day French households eat a Galette des Rois . This is an almond puff-pastry pie which is baked with a fève stuffed in the filling.   Fèves used to be dried beans. Beans  were replaced by little ceramic figurines. Nowadays the fève is often made in plastic.   The person who finds the fève is crowned King or Queen of the family for a year. He/She wears a paper crown for the day and drops the fève into his/her chosen partner's glass.</vt:lpstr>
      <vt:lpstr>PowerPoint Presentation</vt:lpstr>
      <vt:lpstr>The sapin de Noël is the main decoration in homes, streets, shops, offices, and factories. The sapin de Noël appeared in Alsace - which was part of Germany - in the 14th century. A large fir tree was placed on the common.  On Christmas Eve, shows were organised in front of the church: people danced around the tree of paradise which was  decorated with apples, paper flowers, and ribbons. Later on, the tree made its entrance in homes. At first, it was suspended from the ceiling with an apple tied to the trunk.  Then, people got into the habit of placing the fir tree in a large tray full of sand. The tree was shaken to let cakes and small gifts fall for the children.  The Christmas tree was introduced in France in 1837.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Joyeux Noël </vt:lpstr>
    </vt:vector>
  </TitlesOfParts>
  <Company>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Nora Zine</dc:creator>
  <cp:lastModifiedBy>Microsoft Office User</cp:lastModifiedBy>
  <cp:revision>48</cp:revision>
  <cp:lastPrinted>2014-12-11T11:17:05Z</cp:lastPrinted>
  <dcterms:created xsi:type="dcterms:W3CDTF">2004-12-13T10:06:06Z</dcterms:created>
  <dcterms:modified xsi:type="dcterms:W3CDTF">2020-12-11T09:36:27Z</dcterms:modified>
</cp:coreProperties>
</file>